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24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320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321" r:id="rId43"/>
    <p:sldId id="293" r:id="rId44"/>
    <p:sldId id="294" r:id="rId45"/>
    <p:sldId id="295" r:id="rId46"/>
    <p:sldId id="322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23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4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4e75f9000925cc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3" Type="http://schemas.openxmlformats.org/officeDocument/2006/relationships/slide" Target="slide32.xml"/><Relationship Id="rId2" Type="http://schemas.openxmlformats.org/officeDocument/2006/relationships/image" Target="../media/image10.jpeg"/><Relationship Id="rId1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eadee43d?pid=a62767460&amp;color=0,0,0&amp;vtp=1&amp;bbb=1&amp;hb=1"/>
          <p:cNvSpPr/>
          <p:nvPr/>
        </p:nvSpPr>
        <p:spPr>
          <a:xfrm>
            <a:off x="612648" y="468000"/>
            <a:ext cx="10963656" cy="2494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事和议论都带有抒情色彩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，语言委婉谦敬。“表”的用处很多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，包括了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、陈乞、进献、推荐、庆贺、慰安、辞解、陈谢等多种功能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《出师表》以“忠”著称，《陈情表》以“孝”感人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，均堪称这一文体的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典范之作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e28e118?pid=11fe8d21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6_BD#e30c822f6?pid=1fe28e11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1196975"/>
            <a:ext cx="8001000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468000"/>
            <a:ext cx="7726680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4288" y="468000"/>
            <a:ext cx="7589520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468000"/>
            <a:ext cx="7644384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536" y="468000"/>
            <a:ext cx="8183880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468000"/>
            <a:ext cx="8147304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468000"/>
            <a:ext cx="804672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468000"/>
            <a:ext cx="793699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0c822f6?pid=1fe28e11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468000"/>
            <a:ext cx="8055864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ad11ea2a?pid=6319f693a&amp;color=0,173,163&amp;vtp=1&amp;bt=1&amp;bbb=1"/>
          <p:cNvSpPr/>
          <p:nvPr/>
        </p:nvSpPr>
        <p:spPr>
          <a:xfrm>
            <a:off x="612648" y="466344"/>
            <a:ext cx="10963656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单元目标</a:t>
            </a:r>
            <a:endParaRPr lang="en-US" altLang="zh-CN" sz="3000" dirty="0"/>
          </a:p>
        </p:txBody>
      </p:sp>
      <p:sp>
        <p:nvSpPr>
          <p:cNvPr id="3" name="P_3_BD#b8f9c6e7f?pid=aad11ea2a&amp;color=0,0,0&amp;vtp=1&amp;bbb=1&amp;hb=1"/>
          <p:cNvSpPr/>
          <p:nvPr/>
        </p:nvSpPr>
        <p:spPr>
          <a:xfrm>
            <a:off x="612648" y="920750"/>
            <a:ext cx="10963656" cy="51020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1.品读古代散文经典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，体会古人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情感思想与人生智慧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，领悟文化观念精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，增强民族文化认同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与自觉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传承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.精研选文，反复诵读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，把握作者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独特审美追求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，解析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个性化抒情手法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学习多角度赏析文章章法与细节艺术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.结合体验对比研习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，系统掌握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古代散文体裁特征、艺术手法与多样风</a:t>
            </a:r>
            <a:endParaRPr lang="en-US" altLang="zh-CN" sz="2800" b="0" i="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尝试运用研究方法深化认知。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4.领会古人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修辞立其诚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”的创作原则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，结合生活实践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撰写书信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，以真话、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真知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、真情践行真诚，表达理念。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8b48d33?pid=1fe28e11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715cef10d?pid=a88b48d33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险衅：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夙：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闵：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凶：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见背：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行年：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715cef10d.blank?pid=a88b48d33&amp;color=0,0,0&amp;vpa=1&amp;vtp=1&amp;bbb=1"/>
          <p:cNvSpPr/>
          <p:nvPr/>
        </p:nvSpPr>
        <p:spPr>
          <a:xfrm>
            <a:off x="1689767" y="11047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因为</a:t>
            </a:r>
            <a:endParaRPr lang="en-US" altLang="zh-CN" sz="2800" dirty="0"/>
          </a:p>
        </p:txBody>
      </p:sp>
      <p:sp>
        <p:nvSpPr>
          <p:cNvPr id="6" name="QB_7_AN.4_1#715cef10d.blank?pid=a88b48d33&amp;color=0,0,0&amp;vpa=2&amp;vtp=1&amp;bbb=1"/>
          <p:cNvSpPr/>
          <p:nvPr/>
        </p:nvSpPr>
        <p:spPr>
          <a:xfrm>
            <a:off x="2045367" y="1752473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艰难祸患，指命运不好</a:t>
            </a:r>
            <a:endParaRPr lang="en-US" altLang="zh-CN" sz="2800" dirty="0"/>
          </a:p>
        </p:txBody>
      </p:sp>
      <p:sp>
        <p:nvSpPr>
          <p:cNvPr id="8" name="QB_7_AN.6_1#715cef10d.blank?pid=a88b48d33&amp;color=0,0,0&amp;vpa=3&amp;vtp=1&amp;bbb=1"/>
          <p:cNvSpPr/>
          <p:nvPr/>
        </p:nvSpPr>
        <p:spPr>
          <a:xfrm>
            <a:off x="1689767" y="24001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早年</a:t>
            </a:r>
            <a:endParaRPr lang="en-US" altLang="zh-CN" sz="2800" dirty="0"/>
          </a:p>
        </p:txBody>
      </p:sp>
      <p:sp>
        <p:nvSpPr>
          <p:cNvPr id="10" name="QB_7_AN.8_1#715cef10d.blank?pid=a88b48d33&amp;color=0,0,0&amp;vpa=4&amp;vtp=1&amp;bbb=1"/>
          <p:cNvSpPr/>
          <p:nvPr/>
        </p:nvSpPr>
        <p:spPr>
          <a:xfrm>
            <a:off x="1689767" y="30478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忧患</a:t>
            </a:r>
            <a:endParaRPr lang="en-US" altLang="zh-CN" sz="2800" dirty="0"/>
          </a:p>
        </p:txBody>
      </p:sp>
      <p:sp>
        <p:nvSpPr>
          <p:cNvPr id="12" name="QB_7_AN.10_1#715cef10d.blank?pid=a88b48d33&amp;color=0,0,0&amp;vpa=5&amp;vtp=1&amp;bbb=1"/>
          <p:cNvSpPr/>
          <p:nvPr/>
        </p:nvSpPr>
        <p:spPr>
          <a:xfrm>
            <a:off x="1689767" y="36955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特指丧事</a:t>
            </a:r>
            <a:endParaRPr lang="en-US" altLang="zh-CN" sz="2800" dirty="0"/>
          </a:p>
        </p:txBody>
      </p:sp>
      <p:sp>
        <p:nvSpPr>
          <p:cNvPr id="14" name="QB_7_AN.12_1#715cef10d.blank?pid=a88b48d33&amp;color=0,0,0&amp;vpa=6&amp;vtp=1&amp;bbb=1"/>
          <p:cNvSpPr/>
          <p:nvPr/>
        </p:nvSpPr>
        <p:spPr>
          <a:xfrm>
            <a:off x="2045367" y="4343273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弃我而去，指尊长去世</a:t>
            </a:r>
            <a:endParaRPr lang="en-US" altLang="zh-CN" sz="2800" dirty="0"/>
          </a:p>
        </p:txBody>
      </p:sp>
      <p:sp>
        <p:nvSpPr>
          <p:cNvPr id="16" name="QB_7_AN.14_1#715cef10d.blank?pid=a88b48d33&amp;color=0,0,0&amp;vpa=7&amp;vtp=1&amp;bbb=1"/>
          <p:cNvSpPr/>
          <p:nvPr/>
        </p:nvSpPr>
        <p:spPr>
          <a:xfrm>
            <a:off x="2045367" y="49909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年岁，年龄</a:t>
            </a:r>
            <a:endParaRPr lang="en-US" altLang="zh-CN" sz="2800" dirty="0"/>
          </a:p>
        </p:txBody>
      </p:sp>
      <p:sp>
        <p:nvSpPr>
          <p:cNvPr id="18" name="QB_7_AN.16_1#715cef10d.blank?pid=a88b48d33&amp;color=0,0,0&amp;vpa=8&amp;vtp=1&amp;bbb=1"/>
          <p:cNvSpPr/>
          <p:nvPr/>
        </p:nvSpPr>
        <p:spPr>
          <a:xfrm>
            <a:off x="1867567" y="561771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强行改变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_1#b6e48de00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愍：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孤：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躬：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不行：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成立：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鲜：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儿息：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_1#b6e48de00.blank?pid=a88b48d33&amp;color=0,0,0&amp;vpa=9&amp;vtp=1&amp;bbb=1"/>
          <p:cNvSpPr/>
          <p:nvPr/>
        </p:nvSpPr>
        <p:spPr>
          <a:xfrm>
            <a:off x="16897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怜惜</a:t>
            </a:r>
            <a:endParaRPr lang="en-US" altLang="zh-CN" sz="2800" dirty="0"/>
          </a:p>
        </p:txBody>
      </p:sp>
      <p:sp>
        <p:nvSpPr>
          <p:cNvPr id="5" name="QB_7_AN.20_1#b6e48de00.blank?pid=a88b48d33&amp;color=0,0,0&amp;vpa=10&amp;vtp=1&amp;bbb=1"/>
          <p:cNvSpPr/>
          <p:nvPr/>
        </p:nvSpPr>
        <p:spPr>
          <a:xfrm>
            <a:off x="16897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幼年丧父</a:t>
            </a:r>
            <a:endParaRPr lang="en-US" altLang="zh-CN" sz="2800" dirty="0"/>
          </a:p>
        </p:txBody>
      </p:sp>
      <p:sp>
        <p:nvSpPr>
          <p:cNvPr id="7" name="QB_7_AN.22_1#b6e48de00.blank?pid=a88b48d33&amp;color=0,0,0&amp;vpa=11&amp;vtp=1&amp;bbb=1"/>
          <p:cNvSpPr/>
          <p:nvPr/>
        </p:nvSpPr>
        <p:spPr>
          <a:xfrm>
            <a:off x="17532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亲身，亲自</a:t>
            </a:r>
            <a:endParaRPr lang="en-US" altLang="zh-CN" sz="2800" dirty="0"/>
          </a:p>
        </p:txBody>
      </p:sp>
      <p:sp>
        <p:nvSpPr>
          <p:cNvPr id="9" name="QB_7_AN.24_1#b6e48de00.blank?pid=a88b48d33&amp;color=0,0,0&amp;vpa=12&amp;vtp=1&amp;bbb=1"/>
          <p:cNvSpPr/>
          <p:nvPr/>
        </p:nvSpPr>
        <p:spPr>
          <a:xfrm>
            <a:off x="2108867" y="23789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不会走路，这里形容柔弱</a:t>
            </a:r>
            <a:endParaRPr lang="en-US" altLang="zh-CN" sz="2800" dirty="0"/>
          </a:p>
        </p:txBody>
      </p:sp>
      <p:sp>
        <p:nvSpPr>
          <p:cNvPr id="11" name="QB_7_AN.26_1#b6e48de00.blank?pid=a88b48d33&amp;color=0,0,0&amp;vpa=13&amp;vtp=1&amp;bbb=1"/>
          <p:cNvSpPr/>
          <p:nvPr/>
        </p:nvSpPr>
        <p:spPr>
          <a:xfrm>
            <a:off x="21088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成人自立</a:t>
            </a:r>
            <a:endParaRPr lang="en-US" altLang="zh-CN" sz="2800" dirty="0"/>
          </a:p>
        </p:txBody>
      </p:sp>
      <p:sp>
        <p:nvSpPr>
          <p:cNvPr id="13" name="QB_7_AN.28_1#b6e48de00.blank?pid=a88b48d33&amp;color=0,0,0&amp;vpa=14&amp;vtp=1&amp;bbb=1"/>
          <p:cNvSpPr/>
          <p:nvPr/>
        </p:nvSpPr>
        <p:spPr>
          <a:xfrm>
            <a:off x="1753267" y="3674364"/>
            <a:ext cx="41862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少，这里是“没有”的意思</a:t>
            </a:r>
            <a:endParaRPr lang="en-US" altLang="zh-CN" sz="2800" dirty="0"/>
          </a:p>
        </p:txBody>
      </p:sp>
      <p:sp>
        <p:nvSpPr>
          <p:cNvPr id="15" name="QB_7_AN.30_1#b6e48de00.blank?pid=a88b48d33&amp;color=0,0,0&amp;vpa=15&amp;vtp=1&amp;bbb=1"/>
          <p:cNvSpPr/>
          <p:nvPr/>
        </p:nvSpPr>
        <p:spPr>
          <a:xfrm>
            <a:off x="18421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福分</a:t>
            </a:r>
            <a:endParaRPr lang="en-US" altLang="zh-CN" sz="2800" dirty="0"/>
          </a:p>
        </p:txBody>
      </p:sp>
      <p:sp>
        <p:nvSpPr>
          <p:cNvPr id="17" name="QB_7_AN.32_1#b6e48de00.blank?pid=a88b48d33&amp;color=0,0,0&amp;vpa=16&amp;vtp=1&amp;bbb=1"/>
          <p:cNvSpPr/>
          <p:nvPr/>
        </p:nvSpPr>
        <p:spPr>
          <a:xfrm>
            <a:off x="21977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子嗣</a:t>
            </a:r>
            <a:endParaRPr lang="en-US" altLang="zh-CN" sz="2800" dirty="0"/>
          </a:p>
        </p:txBody>
      </p:sp>
      <p:sp>
        <p:nvSpPr>
          <p:cNvPr id="19" name="QB_7_AN.34_1#b6e48de00.blank?pid=a88b48d33&amp;color=0,0,0&amp;vpa=17&amp;vtp=1&amp;bbb=1"/>
          <p:cNvSpPr/>
          <p:nvPr/>
        </p:nvSpPr>
        <p:spPr>
          <a:xfrm>
            <a:off x="1842167" y="5596509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自己一房之外的亲族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98e47c2b2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强近：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应门：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茕茕：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婴：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蓐（rù）：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废离：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6_1#98e47c2b2.blank?pid=a88b48d33&amp;color=0,0,0&amp;vpa=18&amp;vtp=1&amp;bbb=1"/>
          <p:cNvSpPr/>
          <p:nvPr/>
        </p:nvSpPr>
        <p:spPr>
          <a:xfrm>
            <a:off x="2197767" y="4358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勉强算是亲近的</a:t>
            </a:r>
            <a:endParaRPr lang="en-US" altLang="zh-CN" sz="2800" dirty="0"/>
          </a:p>
        </p:txBody>
      </p:sp>
      <p:sp>
        <p:nvSpPr>
          <p:cNvPr id="5" name="QB_7_AN.38_1#98e47c2b2.blank?pid=a88b48d33&amp;color=0,0,0&amp;vpa=19&amp;vtp=1&amp;bbb=1"/>
          <p:cNvSpPr/>
          <p:nvPr/>
        </p:nvSpPr>
        <p:spPr>
          <a:xfrm>
            <a:off x="2197767" y="10835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守候和应接叩门</a:t>
            </a:r>
            <a:endParaRPr lang="en-US" altLang="zh-CN" sz="2800" dirty="0"/>
          </a:p>
        </p:txBody>
      </p:sp>
      <p:sp>
        <p:nvSpPr>
          <p:cNvPr id="7" name="QB_7_AN.40_1#98e47c2b2.blank?pid=a88b48d33&amp;color=0,0,0&amp;vpa=20&amp;vtp=1&amp;bbb=1"/>
          <p:cNvSpPr/>
          <p:nvPr/>
        </p:nvSpPr>
        <p:spPr>
          <a:xfrm>
            <a:off x="21977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孤单的样子</a:t>
            </a:r>
            <a:endParaRPr lang="en-US" altLang="zh-CN" sz="2800" dirty="0"/>
          </a:p>
        </p:txBody>
      </p:sp>
      <p:sp>
        <p:nvSpPr>
          <p:cNvPr id="9" name="QB_7_AN.42_1#98e47c2b2.blank?pid=a88b48d33&amp;color=0,0,0&amp;vpa=21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身体</a:t>
            </a:r>
            <a:endParaRPr lang="en-US" altLang="zh-CN" sz="2800" dirty="0"/>
          </a:p>
        </p:txBody>
      </p:sp>
      <p:sp>
        <p:nvSpPr>
          <p:cNvPr id="11" name="QB_7_AN.44_1#98e47c2b2.blank?pid=a88b48d33&amp;color=0,0,0&amp;vpa=22&amp;vtp=1&amp;bbb=1"/>
          <p:cNvSpPr/>
          <p:nvPr/>
        </p:nvSpPr>
        <p:spPr>
          <a:xfrm>
            <a:off x="17786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安慰</a:t>
            </a:r>
            <a:endParaRPr lang="en-US" altLang="zh-CN" sz="2800" dirty="0"/>
          </a:p>
        </p:txBody>
      </p:sp>
      <p:sp>
        <p:nvSpPr>
          <p:cNvPr id="13" name="QB_7_AN.46_1#98e47c2b2.blank?pid=a88b48d33&amp;color=0,0,0&amp;vpa=23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缠绕</a:t>
            </a:r>
            <a:endParaRPr lang="en-US" altLang="zh-CN" sz="2800" dirty="0"/>
          </a:p>
        </p:txBody>
      </p:sp>
      <p:sp>
        <p:nvSpPr>
          <p:cNvPr id="15" name="QB_7_AN.48_1#98e47c2b2.blank?pid=a88b48d33&amp;color=0,0,0&amp;vpa=24&amp;vtp=1&amp;bbb=1"/>
          <p:cNvSpPr/>
          <p:nvPr/>
        </p:nvSpPr>
        <p:spPr>
          <a:xfrm>
            <a:off x="2786729" y="43220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草垫子</a:t>
            </a:r>
            <a:endParaRPr lang="en-US" altLang="zh-CN" sz="2800" dirty="0"/>
          </a:p>
        </p:txBody>
      </p:sp>
      <p:sp>
        <p:nvSpPr>
          <p:cNvPr id="17" name="QB_7_AN.50_1#98e47c2b2.blank?pid=a88b48d33&amp;color=0,0,0&amp;vpa=25&amp;vtp=1&amp;bbb=1"/>
          <p:cNvSpPr/>
          <p:nvPr/>
        </p:nvSpPr>
        <p:spPr>
          <a:xfrm>
            <a:off x="2134267" y="49697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停止侍奉而离开（祖母）</a:t>
            </a:r>
            <a:endParaRPr lang="en-US" altLang="zh-CN" sz="2800" dirty="0"/>
          </a:p>
        </p:txBody>
      </p:sp>
      <p:sp>
        <p:nvSpPr>
          <p:cNvPr id="19" name="QB_7_AN.52_1#98e47c2b2.blank?pid=a88b48d33&amp;color=0,0,0&amp;vpa=26&amp;vtp=1&amp;bbb=1"/>
          <p:cNvSpPr/>
          <p:nvPr/>
        </p:nvSpPr>
        <p:spPr>
          <a:xfrm>
            <a:off x="1778667" y="55965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及、至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4ccf5ee81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沐浴：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清化：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察：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拜：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蒙：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4_1#4ccf5ee81.blank?pid=a88b48d33&amp;color=0,0,0&amp;vpa=27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承奉</a:t>
            </a:r>
            <a:endParaRPr lang="en-US" altLang="zh-CN" sz="2800" dirty="0"/>
          </a:p>
        </p:txBody>
      </p:sp>
      <p:sp>
        <p:nvSpPr>
          <p:cNvPr id="5" name="QB_7_AN.56_1#4ccf5ee81.blank?pid=a88b48d33&amp;color=0,0,0&amp;vpa=28&amp;vtp=1&amp;bbb=1"/>
          <p:cNvSpPr/>
          <p:nvPr/>
        </p:nvSpPr>
        <p:spPr>
          <a:xfrm>
            <a:off x="2134267" y="10835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这里指承受恩泽</a:t>
            </a:r>
            <a:endParaRPr lang="en-US" altLang="zh-CN" sz="2800" dirty="0"/>
          </a:p>
        </p:txBody>
      </p:sp>
      <p:sp>
        <p:nvSpPr>
          <p:cNvPr id="7" name="QB_7_AN.58_1#4ccf5ee81.blank?pid=a88b48d33&amp;color=0,0,0&amp;vpa=29&amp;vtp=1&amp;bbb=1"/>
          <p:cNvSpPr/>
          <p:nvPr/>
        </p:nvSpPr>
        <p:spPr>
          <a:xfrm>
            <a:off x="21342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清明的教化</a:t>
            </a:r>
            <a:endParaRPr lang="en-US" altLang="zh-CN" sz="2800" dirty="0"/>
          </a:p>
        </p:txBody>
      </p:sp>
      <p:sp>
        <p:nvSpPr>
          <p:cNvPr id="9" name="QB_7_AN.60_1#4ccf5ee81.blank?pid=a88b48d33&amp;color=0,0,0&amp;vpa=30&amp;vtp=1&amp;bbb=1"/>
          <p:cNvSpPr/>
          <p:nvPr/>
        </p:nvSpPr>
        <p:spPr>
          <a:xfrm>
            <a:off x="1778667" y="23789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经考察后予以推举</a:t>
            </a:r>
            <a:endParaRPr lang="en-US" altLang="zh-CN" sz="2800" dirty="0"/>
          </a:p>
        </p:txBody>
      </p:sp>
      <p:sp>
        <p:nvSpPr>
          <p:cNvPr id="11" name="QB_7_AN.62_1#4ccf5ee81.blank?pid=a88b48d33&amp;color=0,0,0&amp;vpa=31&amp;vtp=1&amp;bbb=1"/>
          <p:cNvSpPr/>
          <p:nvPr/>
        </p:nvSpPr>
        <p:spPr>
          <a:xfrm>
            <a:off x="17786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主事的人</a:t>
            </a:r>
            <a:endParaRPr lang="en-US" altLang="zh-CN" sz="2800" dirty="0"/>
          </a:p>
        </p:txBody>
      </p:sp>
      <p:sp>
        <p:nvSpPr>
          <p:cNvPr id="13" name="QB_7_AN.64_1#4ccf5ee81.blank?pid=a88b48d33&amp;color=0,0,0&amp;vpa=32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辞谢</a:t>
            </a:r>
            <a:endParaRPr lang="en-US" altLang="zh-CN" sz="2800" dirty="0"/>
          </a:p>
        </p:txBody>
      </p:sp>
      <p:sp>
        <p:nvSpPr>
          <p:cNvPr id="15" name="QB_7_AN.66_1#4ccf5ee81.blank?pid=a88b48d33&amp;color=0,0,0&amp;vpa=33&amp;vtp=1&amp;bbb=1"/>
          <p:cNvSpPr/>
          <p:nvPr/>
        </p:nvSpPr>
        <p:spPr>
          <a:xfrm>
            <a:off x="17786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授官</a:t>
            </a:r>
            <a:endParaRPr lang="en-US" altLang="zh-CN" sz="2800" dirty="0"/>
          </a:p>
        </p:txBody>
      </p:sp>
      <p:sp>
        <p:nvSpPr>
          <p:cNvPr id="17" name="QB_7_AN.68_1#4ccf5ee81.blank?pid=a88b48d33&amp;color=0,0,0&amp;vpa=34&amp;vtp=1&amp;bbb=1"/>
          <p:cNvSpPr/>
          <p:nvPr/>
        </p:nvSpPr>
        <p:spPr>
          <a:xfrm>
            <a:off x="17786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随后，不久</a:t>
            </a:r>
            <a:endParaRPr lang="en-US" altLang="zh-CN" sz="2800" dirty="0"/>
          </a:p>
        </p:txBody>
      </p:sp>
      <p:sp>
        <p:nvSpPr>
          <p:cNvPr id="19" name="QB_7_AN.70_1#4ccf5ee81.blank?pid=a88b48d33&amp;color=0,0,0&amp;vpa=35&amp;vtp=1&amp;bbb=1"/>
          <p:cNvSpPr/>
          <p:nvPr/>
        </p:nvSpPr>
        <p:spPr>
          <a:xfrm>
            <a:off x="17786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承蒙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573285b4f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除：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贱：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陨首：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2_1#573285b4f.blank?pid=a88b48d33&amp;color=0,0,0&amp;vpa=36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授官</a:t>
            </a:r>
            <a:endParaRPr lang="en-US" altLang="zh-CN" sz="2800" dirty="0"/>
          </a:p>
        </p:txBody>
      </p:sp>
      <p:sp>
        <p:nvSpPr>
          <p:cNvPr id="5" name="QB_7_AN.74_1#573285b4f.blank?pid=a88b48d33&amp;color=0,0,0&amp;vpa=37&amp;vtp=1&amp;bbb=1"/>
          <p:cNvSpPr/>
          <p:nvPr/>
        </p:nvSpPr>
        <p:spPr>
          <a:xfrm>
            <a:off x="17786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谦辞，辱</a:t>
            </a:r>
            <a:endParaRPr lang="en-US" altLang="zh-CN" sz="2800" dirty="0"/>
          </a:p>
        </p:txBody>
      </p:sp>
      <p:sp>
        <p:nvSpPr>
          <p:cNvPr id="7" name="QB_7_AN.76_1#573285b4f.blank?pid=a88b48d33&amp;color=0,0,0&amp;vpa=38&amp;vtp=1&amp;bbb=1"/>
          <p:cNvSpPr/>
          <p:nvPr/>
        </p:nvSpPr>
        <p:spPr>
          <a:xfrm>
            <a:off x="1778667" y="17312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介词，凭借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身份</a:t>
            </a:r>
            <a:endParaRPr lang="en-US" altLang="zh-CN" sz="2800" dirty="0"/>
          </a:p>
        </p:txBody>
      </p:sp>
      <p:sp>
        <p:nvSpPr>
          <p:cNvPr id="9" name="QB_7_AN.78_1#573285b4f.blank?pid=a88b48d33&amp;color=0,0,0&amp;vpa=39&amp;vtp=1&amp;bbb=1"/>
          <p:cNvSpPr/>
          <p:nvPr/>
        </p:nvSpPr>
        <p:spPr>
          <a:xfrm>
            <a:off x="17786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低贱，卑下</a:t>
            </a:r>
            <a:endParaRPr lang="en-US" altLang="zh-CN" sz="2800" dirty="0"/>
          </a:p>
        </p:txBody>
      </p:sp>
      <p:sp>
        <p:nvSpPr>
          <p:cNvPr id="11" name="QB_7_AN.80_1#573285b4f.blank?pid=a88b48d33&amp;color=0,0,0&amp;vpa=40&amp;vtp=1&amp;bbb=1"/>
          <p:cNvSpPr/>
          <p:nvPr/>
        </p:nvSpPr>
        <p:spPr>
          <a:xfrm>
            <a:off x="17786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地位卑下</a:t>
            </a:r>
            <a:endParaRPr lang="en-US" altLang="zh-CN" sz="2800" dirty="0"/>
          </a:p>
        </p:txBody>
      </p:sp>
      <p:sp>
        <p:nvSpPr>
          <p:cNvPr id="13" name="QB_7_AN.82_1#573285b4f.blank?pid=a88b48d33&amp;color=0,0,0&amp;vpa=41&amp;vtp=1&amp;bbb=1"/>
          <p:cNvSpPr/>
          <p:nvPr/>
        </p:nvSpPr>
        <p:spPr>
          <a:xfrm>
            <a:off x="2134267" y="36743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头落地，指不惜性命</a:t>
            </a:r>
            <a:endParaRPr lang="en-US" altLang="zh-CN" sz="2800" dirty="0"/>
          </a:p>
        </p:txBody>
      </p:sp>
      <p:sp>
        <p:nvSpPr>
          <p:cNvPr id="15" name="QB_7_AN.84_1#573285b4f.blank?pid=a88b48d33&amp;color=0,0,0&amp;vpa=42&amp;vtp=1&amp;bbb=1"/>
          <p:cNvSpPr/>
          <p:nvPr/>
        </p:nvSpPr>
        <p:spPr>
          <a:xfrm>
            <a:off x="17786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详细</a:t>
            </a:r>
            <a:endParaRPr lang="en-US" altLang="zh-CN" sz="2800" dirty="0"/>
          </a:p>
        </p:txBody>
      </p:sp>
      <p:sp>
        <p:nvSpPr>
          <p:cNvPr id="17" name="QB_7_AN.86_1#573285b4f.blank?pid=a88b48d33&amp;color=0,0,0&amp;vpa=43&amp;vtp=1&amp;bbb=1"/>
          <p:cNvSpPr/>
          <p:nvPr/>
        </p:nvSpPr>
        <p:spPr>
          <a:xfrm>
            <a:off x="17786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介词，在</a:t>
            </a:r>
            <a:endParaRPr lang="en-US" altLang="zh-CN" sz="2800" dirty="0"/>
          </a:p>
        </p:txBody>
      </p:sp>
      <p:sp>
        <p:nvSpPr>
          <p:cNvPr id="19" name="QB_7_AN.88_1#573285b4f.blank?pid=a88b48d33&amp;color=0,0,0&amp;vpa=44&amp;vtp=1&amp;bbb=1"/>
          <p:cNvSpPr/>
          <p:nvPr/>
        </p:nvSpPr>
        <p:spPr>
          <a:xfrm>
            <a:off x="1956467" y="5596509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使上闻、报告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9_1#998d08e62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就：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㊾.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㊿.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狼狈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0_1#998d08e62.blank?pid=a88b48d33&amp;color=0,0,0&amp;vpa=45&amp;vtp=1&amp;bbb=1"/>
          <p:cNvSpPr/>
          <p:nvPr/>
        </p:nvSpPr>
        <p:spPr>
          <a:xfrm>
            <a:off x="17786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就职、赴任</a:t>
            </a:r>
            <a:endParaRPr lang="en-US" altLang="zh-CN" sz="2800" dirty="0"/>
          </a:p>
        </p:txBody>
      </p:sp>
      <p:sp>
        <p:nvSpPr>
          <p:cNvPr id="5" name="QB_7_AN.92_1#998d08e62.blank?pid=a88b48d33&amp;color=0,0,0&amp;vpa=46&amp;vtp=1&amp;bbb=1"/>
          <p:cNvSpPr/>
          <p:nvPr/>
        </p:nvSpPr>
        <p:spPr>
          <a:xfrm>
            <a:off x="21342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急切严厉</a:t>
            </a:r>
            <a:endParaRPr lang="en-US" altLang="zh-CN" sz="2800" dirty="0"/>
          </a:p>
        </p:txBody>
      </p:sp>
      <p:sp>
        <p:nvSpPr>
          <p:cNvPr id="7" name="QB_7_AN.94_1#998d08e62.blank?pid=a88b48d33&amp;color=0,0,0&amp;vpa=47&amp;vtp=1&amp;bbb=1"/>
          <p:cNvSpPr/>
          <p:nvPr/>
        </p:nvSpPr>
        <p:spPr>
          <a:xfrm>
            <a:off x="17786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逃避</a:t>
            </a:r>
            <a:endParaRPr lang="en-US" altLang="zh-CN" sz="2800" dirty="0"/>
          </a:p>
        </p:txBody>
      </p:sp>
      <p:sp>
        <p:nvSpPr>
          <p:cNvPr id="9" name="QB_7_AN.96_1#998d08e62.blank?pid=a88b48d33&amp;color=0,0,0&amp;vpa=48&amp;vtp=1&amp;bbb=1"/>
          <p:cNvSpPr/>
          <p:nvPr/>
        </p:nvSpPr>
        <p:spPr>
          <a:xfrm>
            <a:off x="17786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怠慢、轻慢</a:t>
            </a:r>
            <a:endParaRPr lang="en-US" altLang="zh-CN" sz="2800" dirty="0"/>
          </a:p>
        </p:txBody>
      </p:sp>
      <p:sp>
        <p:nvSpPr>
          <p:cNvPr id="11" name="QB_7_AN.98_1#998d08e62.blank?pid=a88b48d33&amp;color=0,0,0&amp;vpa=49&amp;vtp=1&amp;bbb=1"/>
          <p:cNvSpPr/>
          <p:nvPr/>
        </p:nvSpPr>
        <p:spPr>
          <a:xfrm>
            <a:off x="2134267" y="30266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一天比一天沉重。笃，病重</a:t>
            </a:r>
            <a:endParaRPr lang="en-US" altLang="zh-CN" sz="2800" dirty="0"/>
          </a:p>
        </p:txBody>
      </p:sp>
      <p:sp>
        <p:nvSpPr>
          <p:cNvPr id="13" name="QB_7_AN.100_1#998d08e62.blank?pid=a88b48d33&amp;color=0,0,0&amp;vpa=50&amp;vtp=1&amp;bbb=1"/>
          <p:cNvSpPr/>
          <p:nvPr/>
        </p:nvSpPr>
        <p:spPr>
          <a:xfrm>
            <a:off x="2134267" y="36743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申诉（苦衷）</a:t>
            </a:r>
            <a:endParaRPr lang="en-US" altLang="zh-CN" sz="2800" dirty="0"/>
          </a:p>
        </p:txBody>
      </p:sp>
      <p:sp>
        <p:nvSpPr>
          <p:cNvPr id="15" name="QB_7_AN.102_1#998d08e62.blank?pid=a88b48d33&amp;color=0,0,0&amp;vpa=51&amp;vtp=1&amp;bbb=1"/>
          <p:cNvSpPr/>
          <p:nvPr/>
        </p:nvSpPr>
        <p:spPr>
          <a:xfrm>
            <a:off x="2134267" y="43220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形容进退两难的窘状</a:t>
            </a:r>
            <a:endParaRPr lang="en-US" altLang="zh-CN" sz="2800" dirty="0"/>
          </a:p>
        </p:txBody>
      </p:sp>
      <p:sp>
        <p:nvSpPr>
          <p:cNvPr id="17" name="QB_7_AN.104_1#998d08e62.blank?pid=a88b48d33&amp;color=0,0,0&amp;vpa=52&amp;vtp=1&amp;bbb=1"/>
          <p:cNvSpPr/>
          <p:nvPr/>
        </p:nvSpPr>
        <p:spPr>
          <a:xfrm>
            <a:off x="1778667" y="49697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敬辞，多用于臣对君奏言</a:t>
            </a:r>
            <a:endParaRPr lang="en-US" altLang="zh-CN" sz="2800" dirty="0"/>
          </a:p>
        </p:txBody>
      </p:sp>
      <p:sp>
        <p:nvSpPr>
          <p:cNvPr id="19" name="QB_7_AN.106_1#998d08e62.blank?pid=a88b48d33&amp;color=0,0,0&amp;vpa=53&amp;vtp=1&amp;bbb=1"/>
          <p:cNvSpPr/>
          <p:nvPr/>
        </p:nvSpPr>
        <p:spPr>
          <a:xfrm>
            <a:off x="1778667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思考，想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51780f1c3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矜育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拔擢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宠命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8_1#51780f1c3.blank?pid=a88b48d33&amp;color=0,0,0&amp;vpa=54&amp;vtp=1&amp;bbb=1"/>
          <p:cNvSpPr/>
          <p:nvPr/>
        </p:nvSpPr>
        <p:spPr>
          <a:xfrm>
            <a:off x="17786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副词，凡是</a:t>
            </a:r>
            <a:endParaRPr lang="en-US" altLang="zh-CN" sz="2800" dirty="0"/>
          </a:p>
        </p:txBody>
      </p:sp>
      <p:sp>
        <p:nvSpPr>
          <p:cNvPr id="5" name="QB_7_AN.110_1#51780f1c3.blank?pid=a88b48d33&amp;color=0,0,0&amp;vpa=55&amp;vtp=1&amp;bbb=1"/>
          <p:cNvSpPr/>
          <p:nvPr/>
        </p:nvSpPr>
        <p:spPr>
          <a:xfrm>
            <a:off x="2134267" y="10835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元老，旧臣</a:t>
            </a:r>
            <a:endParaRPr lang="en-US" altLang="zh-CN" sz="2800" dirty="0"/>
          </a:p>
        </p:txBody>
      </p:sp>
      <p:sp>
        <p:nvSpPr>
          <p:cNvPr id="7" name="QB_7_AN.112_1#51780f1c3.blank?pid=a88b48d33&amp;color=0,0,0&amp;vpa=56&amp;vtp=1&amp;bbb=1"/>
          <p:cNvSpPr/>
          <p:nvPr/>
        </p:nvSpPr>
        <p:spPr>
          <a:xfrm>
            <a:off x="2134267" y="17312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怜惜养育。矜，怜悯</a:t>
            </a:r>
            <a:endParaRPr lang="en-US" altLang="zh-CN" sz="2800" dirty="0"/>
          </a:p>
        </p:txBody>
      </p:sp>
      <p:sp>
        <p:nvSpPr>
          <p:cNvPr id="9" name="QB_7_AN.114_1#51780f1c3.blank?pid=a88b48d33&amp;color=0,0,0&amp;vpa=57&amp;vtp=1&amp;bbb=1"/>
          <p:cNvSpPr/>
          <p:nvPr/>
        </p:nvSpPr>
        <p:spPr>
          <a:xfrm>
            <a:off x="2121567" y="23789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更加，用以表示程度更大、更严重</a:t>
            </a:r>
            <a:endParaRPr lang="en-US" altLang="zh-CN" sz="2800" dirty="0"/>
          </a:p>
        </p:txBody>
      </p:sp>
      <p:sp>
        <p:nvSpPr>
          <p:cNvPr id="11" name="QB_7_AN.116_1#51780f1c3.blank?pid=a88b48d33&amp;color=0,0,0&amp;vpa=58&amp;vtp=1&amp;bbb=1"/>
          <p:cNvSpPr/>
          <p:nvPr/>
        </p:nvSpPr>
        <p:spPr>
          <a:xfrm>
            <a:off x="17786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看重、推崇</a:t>
            </a:r>
            <a:endParaRPr lang="en-US" altLang="zh-CN" sz="2800" dirty="0"/>
          </a:p>
        </p:txBody>
      </p:sp>
      <p:sp>
        <p:nvSpPr>
          <p:cNvPr id="13" name="QB_7_AN.118_1#51780f1c3.blank?pid=a88b48d33&amp;color=0,0,0&amp;vpa=59&amp;vtp=1&amp;bbb=1"/>
          <p:cNvSpPr/>
          <p:nvPr/>
        </p:nvSpPr>
        <p:spPr>
          <a:xfrm>
            <a:off x="21342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名誉与节操</a:t>
            </a:r>
            <a:endParaRPr lang="en-US" altLang="zh-CN" sz="2800" dirty="0"/>
          </a:p>
        </p:txBody>
      </p:sp>
      <p:sp>
        <p:nvSpPr>
          <p:cNvPr id="15" name="QB_7_AN.120_1#51780f1c3.blank?pid=a88b48d33&amp;color=0,0,0&amp;vpa=60&amp;vtp=1&amp;bbb=1"/>
          <p:cNvSpPr/>
          <p:nvPr/>
        </p:nvSpPr>
        <p:spPr>
          <a:xfrm>
            <a:off x="21342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提拔、擢升</a:t>
            </a:r>
            <a:endParaRPr lang="en-US" altLang="zh-CN" sz="2800" dirty="0"/>
          </a:p>
        </p:txBody>
      </p:sp>
      <p:sp>
        <p:nvSpPr>
          <p:cNvPr id="17" name="QB_7_AN.122_1#51780f1c3.blank?pid=a88b48d33&amp;color=0,0,0&amp;vpa=61&amp;vtp=1&amp;bbb=1"/>
          <p:cNvSpPr/>
          <p:nvPr/>
        </p:nvSpPr>
        <p:spPr>
          <a:xfrm>
            <a:off x="2121567" y="4969764"/>
            <a:ext cx="5973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加恩特赐的任命，对上司任命的敬辞</a:t>
            </a:r>
            <a:endParaRPr lang="en-US" altLang="zh-CN" sz="2800" dirty="0"/>
          </a:p>
        </p:txBody>
      </p:sp>
      <p:sp>
        <p:nvSpPr>
          <p:cNvPr id="19" name="QB_7_AN.124_1#51780f1c3.blank?pid=a88b48d33&amp;color=0,0,0&amp;vpa=62&amp;vtp=1&amp;bbb=1"/>
          <p:cNvSpPr/>
          <p:nvPr/>
        </p:nvSpPr>
        <p:spPr>
          <a:xfrm>
            <a:off x="21342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8150daab6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盘桓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希冀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奄奄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6_1#8150daab6.blank?pid=a88b48d33&amp;color=0,0,0&amp;vpa=63&amp;vtp=1&amp;bbb=1"/>
          <p:cNvSpPr/>
          <p:nvPr/>
        </p:nvSpPr>
        <p:spPr>
          <a:xfrm>
            <a:off x="2134267" y="4358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犹疑不决的样子</a:t>
            </a:r>
            <a:endParaRPr lang="en-US" altLang="zh-CN" sz="2800" dirty="0"/>
          </a:p>
        </p:txBody>
      </p:sp>
      <p:sp>
        <p:nvSpPr>
          <p:cNvPr id="5" name="QB_7_AN.128_1#8150daab6.blank?pid=a88b48d33&amp;color=0,0,0&amp;vpa=64&amp;vtp=1&amp;bbb=1"/>
          <p:cNvSpPr/>
          <p:nvPr/>
        </p:nvSpPr>
        <p:spPr>
          <a:xfrm>
            <a:off x="2134267" y="10835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这里指非分的愿望</a:t>
            </a:r>
            <a:endParaRPr lang="en-US" altLang="zh-CN" sz="2800" dirty="0"/>
          </a:p>
        </p:txBody>
      </p:sp>
      <p:sp>
        <p:nvSpPr>
          <p:cNvPr id="7" name="QB_7_AN.130_1#8150daab6.blank?pid=a88b48d33&amp;color=0,0,0&amp;vpa=65&amp;vtp=1"/>
          <p:cNvSpPr/>
          <p:nvPr/>
        </p:nvSpPr>
        <p:spPr>
          <a:xfrm>
            <a:off x="1778667" y="17312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</a:t>
            </a:r>
            <a:endParaRPr lang="en-US" altLang="zh-CN" sz="2800" dirty="0"/>
          </a:p>
        </p:txBody>
      </p:sp>
      <p:sp>
        <p:nvSpPr>
          <p:cNvPr id="9" name="QB_7_AN.132_1#8150daab6.blank?pid=a88b48d33&amp;color=0,0,0&amp;vpa=66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因为</a:t>
            </a:r>
            <a:endParaRPr lang="en-US" altLang="zh-CN" sz="2800" dirty="0"/>
          </a:p>
        </p:txBody>
      </p:sp>
      <p:sp>
        <p:nvSpPr>
          <p:cNvPr id="11" name="QB_7_AN.134_1#8150daab6.blank?pid=a88b48d33&amp;color=0,0,0&amp;vpa=67&amp;vtp=1&amp;bbb=1"/>
          <p:cNvSpPr/>
          <p:nvPr/>
        </p:nvSpPr>
        <p:spPr>
          <a:xfrm>
            <a:off x="17786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迫近</a:t>
            </a:r>
            <a:endParaRPr lang="en-US" altLang="zh-CN" sz="2800" dirty="0"/>
          </a:p>
        </p:txBody>
      </p:sp>
      <p:sp>
        <p:nvSpPr>
          <p:cNvPr id="13" name="QB_7_AN.136_1#8150daab6.blank?pid=a88b48d33&amp;color=0,0,0&amp;vpa=68&amp;vtp=1&amp;bbb=1"/>
          <p:cNvSpPr/>
          <p:nvPr/>
        </p:nvSpPr>
        <p:spPr>
          <a:xfrm>
            <a:off x="2134267" y="36743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气息微弱、将要断气的样子</a:t>
            </a:r>
            <a:endParaRPr lang="en-US" altLang="zh-CN" sz="2800" dirty="0"/>
          </a:p>
        </p:txBody>
      </p:sp>
      <p:sp>
        <p:nvSpPr>
          <p:cNvPr id="15" name="QB_7_AN.138_1#8150daab6.blank?pid=a88b48d33&amp;color=0,0,0&amp;vpa=69&amp;vtp=1&amp;bbb=1"/>
          <p:cNvSpPr/>
          <p:nvPr/>
        </p:nvSpPr>
        <p:spPr>
          <a:xfrm>
            <a:off x="21342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垂危</a:t>
            </a:r>
            <a:endParaRPr lang="en-US" altLang="zh-CN" sz="2800" dirty="0"/>
          </a:p>
        </p:txBody>
      </p:sp>
      <p:sp>
        <p:nvSpPr>
          <p:cNvPr id="17" name="QB_7_AN.140_1#8150daab6.blank?pid=a88b48d33&amp;color=0,0,0&amp;vpa=70&amp;vtp=1&amp;bbb=1"/>
          <p:cNvSpPr/>
          <p:nvPr/>
        </p:nvSpPr>
        <p:spPr>
          <a:xfrm>
            <a:off x="2134267" y="496976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固定短语，没有什么可以用来</a:t>
            </a:r>
            <a:endParaRPr lang="en-US" altLang="zh-CN" sz="2800" dirty="0"/>
          </a:p>
        </p:txBody>
      </p:sp>
      <p:sp>
        <p:nvSpPr>
          <p:cNvPr id="19" name="QB_7_AN.142_1#8150daab6.blank?pid=a88b48d33&amp;color=0,0,0&amp;vpa=71&amp;vtp=1&amp;bbb=1"/>
          <p:cNvSpPr/>
          <p:nvPr/>
        </p:nvSpPr>
        <p:spPr>
          <a:xfrm>
            <a:off x="21342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3_1#14323f97b?pid=a88b48d33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辛苦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所见明知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矜愍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4_1#14323f97b.blank?pid=a88b48d33&amp;color=0,0,0&amp;vpa=72&amp;vtp=1&amp;bbb=1"/>
          <p:cNvSpPr/>
          <p:nvPr/>
        </p:nvSpPr>
        <p:spPr>
          <a:xfrm>
            <a:off x="2134267" y="4358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连词，因此，所以</a:t>
            </a:r>
            <a:endParaRPr lang="en-US" altLang="zh-CN" sz="2800" dirty="0"/>
          </a:p>
        </p:txBody>
      </p:sp>
      <p:sp>
        <p:nvSpPr>
          <p:cNvPr id="5" name="QB_7_AN.146_1#14323f97b.blank?pid=a88b48d33&amp;color=0,0,0&amp;vpa=73&amp;vtp=1&amp;bbb=1"/>
          <p:cNvSpPr/>
          <p:nvPr/>
        </p:nvSpPr>
        <p:spPr>
          <a:xfrm>
            <a:off x="2134267" y="10835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自己的私情</a:t>
            </a:r>
            <a:endParaRPr lang="en-US" altLang="zh-CN" sz="2800" dirty="0"/>
          </a:p>
        </p:txBody>
      </p:sp>
      <p:sp>
        <p:nvSpPr>
          <p:cNvPr id="7" name="QB_7_AN.148_1#14323f97b.blank?pid=a88b48d33&amp;color=0,0,0&amp;vpa=74&amp;vtp=1&amp;bbb=1"/>
          <p:cNvSpPr/>
          <p:nvPr/>
        </p:nvSpPr>
        <p:spPr>
          <a:xfrm>
            <a:off x="2134267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辛酸悲苦</a:t>
            </a:r>
            <a:endParaRPr lang="en-US" altLang="zh-CN" sz="2800" dirty="0"/>
          </a:p>
        </p:txBody>
      </p:sp>
      <p:sp>
        <p:nvSpPr>
          <p:cNvPr id="9" name="QB_7_AN.150_1#14323f97b.blank?pid=a88b48d33&amp;color=0,0,0&amp;vpa=75&amp;vtp=1&amp;bbb=1"/>
          <p:cNvSpPr/>
          <p:nvPr/>
        </p:nvSpPr>
        <p:spPr>
          <a:xfrm>
            <a:off x="17786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唯独，只有</a:t>
            </a:r>
            <a:endParaRPr lang="en-US" altLang="zh-CN" sz="2800" dirty="0"/>
          </a:p>
        </p:txBody>
      </p:sp>
      <p:sp>
        <p:nvSpPr>
          <p:cNvPr id="11" name="QB_7_AN.152_1#14323f97b.blank?pid=a88b48d33&amp;color=0,0,0&amp;vpa=76&amp;vtp=1&amp;bbb=1"/>
          <p:cNvSpPr/>
          <p:nvPr/>
        </p:nvSpPr>
        <p:spPr>
          <a:xfrm>
            <a:off x="2845467" y="302666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明明白白知道的。见，表被动</a:t>
            </a:r>
            <a:endParaRPr lang="en-US" altLang="zh-CN" sz="2800" dirty="0"/>
          </a:p>
        </p:txBody>
      </p:sp>
      <p:sp>
        <p:nvSpPr>
          <p:cNvPr id="13" name="QB_7_AN.154_1#14323f97b.blank?pid=a88b48d33&amp;color=0,0,0&amp;vpa=77&amp;vtp=1&amp;bbb=1"/>
          <p:cNvSpPr/>
          <p:nvPr/>
        </p:nvSpPr>
        <p:spPr>
          <a:xfrm>
            <a:off x="17786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照察、审辨</a:t>
            </a:r>
            <a:endParaRPr lang="en-US" altLang="zh-CN" sz="2800" dirty="0"/>
          </a:p>
        </p:txBody>
      </p:sp>
      <p:sp>
        <p:nvSpPr>
          <p:cNvPr id="15" name="QB_7_AN.156_1#14323f97b.blank?pid=a88b48d33&amp;color=0,0,0&amp;vpa=78&amp;vtp=1&amp;bbb=1"/>
          <p:cNvSpPr/>
          <p:nvPr/>
        </p:nvSpPr>
        <p:spPr>
          <a:xfrm>
            <a:off x="21342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怜恤</a:t>
            </a:r>
            <a:endParaRPr lang="en-US" altLang="zh-CN" sz="2800" dirty="0"/>
          </a:p>
        </p:txBody>
      </p:sp>
      <p:sp>
        <p:nvSpPr>
          <p:cNvPr id="17" name="QB_7_AN.158_1#14323f97b.blank?pid=a88b48d33&amp;color=0,0,0&amp;vpa=79&amp;vtp=1&amp;bbb=1"/>
          <p:cNvSpPr/>
          <p:nvPr/>
        </p:nvSpPr>
        <p:spPr>
          <a:xfrm>
            <a:off x="2134267" y="49697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谦辞，指自己的诚意、衷情</a:t>
            </a:r>
            <a:endParaRPr lang="en-US" altLang="zh-CN" sz="2800" dirty="0"/>
          </a:p>
        </p:txBody>
      </p:sp>
      <p:sp>
        <p:nvSpPr>
          <p:cNvPr id="19" name="QB_7_AN.160_1#14323f97b.blank?pid=a88b48d33&amp;color=0,0,0&amp;vpa=80&amp;vtp=1&amp;bbb=1"/>
          <p:cNvSpPr/>
          <p:nvPr/>
        </p:nvSpPr>
        <p:spPr>
          <a:xfrm>
            <a:off x="1778667" y="5596509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任从，这里指应许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1_1#36fb6fcc8?pid=a88b48d33&amp;color=0,0,0&amp;vtp=1&amp;bt=1&amp;bbb=1"/>
          <p:cNvSpPr/>
          <p:nvPr/>
        </p:nvSpPr>
        <p:spPr>
          <a:xfrm>
            <a:off x="612648" y="466344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62_1#36fb6fcc8.blank?pid=a88b48d33&amp;color=0,0,0&amp;vpa=81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希望</a:t>
            </a:r>
            <a:endParaRPr lang="en-US" altLang="zh-CN" sz="2800" dirty="0"/>
          </a:p>
        </p:txBody>
      </p:sp>
      <p:sp>
        <p:nvSpPr>
          <p:cNvPr id="5" name="QB_7_AN.164_1#36fb6fcc8.blank?pid=a88b48d33&amp;color=0,0,0&amp;vpa=82&amp;vtp=1"/>
          <p:cNvSpPr/>
          <p:nvPr/>
        </p:nvSpPr>
        <p:spPr>
          <a:xfrm>
            <a:off x="1778667" y="10835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</a:t>
            </a:r>
            <a:endParaRPr lang="en-US" altLang="zh-CN" sz="2800" dirty="0"/>
          </a:p>
        </p:txBody>
      </p:sp>
      <p:sp>
        <p:nvSpPr>
          <p:cNvPr id="7" name="QB_7_AN.166_1#36fb6fcc8.blank?pid=a88b48d33&amp;color=0,0,0&amp;vpa=83&amp;vtp=1&amp;bbb=1"/>
          <p:cNvSpPr/>
          <p:nvPr/>
        </p:nvSpPr>
        <p:spPr>
          <a:xfrm>
            <a:off x="17786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恭敬</a:t>
            </a:r>
            <a:endParaRPr lang="en-US" altLang="zh-CN" sz="2800" dirty="0"/>
          </a:p>
        </p:txBody>
      </p:sp>
      <p:sp>
        <p:nvSpPr>
          <p:cNvPr id="9" name="QB_7_AN.168_1#36fb6fcc8.blank?pid=a88b48d33&amp;color=0,0,0&amp;vpa=84&amp;vtp=1&amp;bbb=1"/>
          <p:cNvSpPr/>
          <p:nvPr/>
        </p:nvSpPr>
        <p:spPr>
          <a:xfrm>
            <a:off x="1778667" y="23789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上，呈</a:t>
            </a:r>
            <a:endParaRPr lang="en-US" altLang="zh-CN" sz="2800" dirty="0"/>
          </a:p>
        </p:txBody>
      </p:sp>
      <p:sp>
        <p:nvSpPr>
          <p:cNvPr id="11" name="QB_7_AN.170_1#36fb6fcc8.blank?pid=a88b48d33&amp;color=0,0,0&amp;vpa=85&amp;vtp=1&amp;bbb=1"/>
          <p:cNvSpPr/>
          <p:nvPr/>
        </p:nvSpPr>
        <p:spPr>
          <a:xfrm>
            <a:off x="1778667" y="3005709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连词，表目的，来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a22d39c?pid=f7c3cec1d&amp;color=0,0,0&amp;vtp=1&amp;bt=1&amp;bbb=1&amp;hb=1"/>
          <p:cNvSpPr/>
          <p:nvPr/>
        </p:nvSpPr>
        <p:spPr>
          <a:xfrm>
            <a:off x="612648" y="468000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.掌握文中重要的文言实词、虚词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、特殊句式等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r>
              <a:rPr lang="zh-CN" altLang="en-US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及古代散文</a:t>
            </a:r>
            <a:endParaRPr lang="en-US" altLang="zh-CN" sz="2800" b="0" i="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文体知识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，品味文章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恳切真挚、委婉得体的语言</a:t>
            </a:r>
            <a:r>
              <a:rPr lang="zh-CN" altLang="en-US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.把握文章陈情于事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，从日常琐事中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选取典型细节进行抒情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的写作方法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3.把握文章的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思想感情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体会古人的家族和亲情观念、文化观念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，理解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忠”“孝”的深刻含义，继承、发扬中华民族的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优秀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传统美德。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d183087?pid=11fe8d21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6_BD#cb963629a?pid=4fd183087&amp;color=0,0,0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7_BD.171_1#f81644f4a?pid=cb963629a&amp;color=0,0,0&amp;tib=255,255,255&amp;vip=86#8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693799"/>
            <a:ext cx="9390888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172_1#f81644f4a.blank?pid=cb963629a&amp;color=0,0,0&amp;vpa=86&amp;vtp=1"/>
          <p:cNvSpPr/>
          <p:nvPr/>
        </p:nvSpPr>
        <p:spPr>
          <a:xfrm>
            <a:off x="4114800" y="1812671"/>
            <a:ext cx="1106424" cy="4572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身世孤苦，祖孙情深</a:t>
            </a:r>
            <a:endParaRPr lang="en-US" altLang="zh-CN" sz="2100" dirty="0"/>
          </a:p>
        </p:txBody>
      </p:sp>
      <p:sp>
        <p:nvSpPr>
          <p:cNvPr id="6" name="QB_7_AN.173_1#f81644f4a.blank?pid=cb963629a&amp;color=0,0,0&amp;vpa=87&amp;vtp=1"/>
          <p:cNvSpPr/>
          <p:nvPr/>
        </p:nvSpPr>
        <p:spPr>
          <a:xfrm>
            <a:off x="2267712" y="3614039"/>
            <a:ext cx="740664" cy="35661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0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忠心</a:t>
            </a:r>
            <a:endParaRPr lang="en-US" altLang="zh-CN" sz="2100" dirty="0"/>
          </a:p>
        </p:txBody>
      </p:sp>
      <p:sp>
        <p:nvSpPr>
          <p:cNvPr id="7" name="QB_7_AN.174_1#f81644f4a.blank?pid=cb963629a&amp;color=0,0,0&amp;vpa=88&amp;vtp=1"/>
          <p:cNvSpPr/>
          <p:nvPr/>
        </p:nvSpPr>
        <p:spPr>
          <a:xfrm>
            <a:off x="5925312" y="3632327"/>
            <a:ext cx="1389888" cy="40233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孝治天下，尽忠日长</a:t>
            </a:r>
            <a:endParaRPr lang="en-US" altLang="zh-CN" sz="2100" dirty="0"/>
          </a:p>
        </p:txBody>
      </p:sp>
      <p:sp>
        <p:nvSpPr>
          <p:cNvPr id="8" name="QB_7_AN.175_1#f81644f4a.blank?pid=cb963629a&amp;color=0,0,0&amp;vpa=89&amp;vtp=1"/>
          <p:cNvSpPr/>
          <p:nvPr/>
        </p:nvSpPr>
        <p:spPr>
          <a:xfrm>
            <a:off x="9052560" y="2925318"/>
            <a:ext cx="1107440" cy="33832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先尽孝，后尽忠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095c47e8?pid=4fd183087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7_BD.176_1#fa627d74e?pid=e095c47e8&amp;color=0,0,0&amp;vtp=1&amp;bbb=1&amp;hb=1"/>
          <p:cNvSpPr/>
          <p:nvPr/>
        </p:nvSpPr>
        <p:spPr>
          <a:xfrm>
            <a:off x="612648" y="113525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李密在文中围绕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二字反复陈述自己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叙述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了祖母抚养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突出了祖母对自己的大恩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详尽婉转地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陈述了自己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既表达了对晋朝皇帝的感激之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又倾诉了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以尽孝道而不能从命的衷情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77_1#fa627d74e.blank?pid=e095c47e8&amp;color=0,0,0&amp;vpa=90&amp;vtp=1&amp;bbb=1"/>
          <p:cNvSpPr/>
          <p:nvPr/>
        </p:nvSpPr>
        <p:spPr>
          <a:xfrm>
            <a:off x="8363617" y="11047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家庭的不幸</a:t>
            </a:r>
            <a:endParaRPr lang="en-US" altLang="zh-CN" sz="2800" dirty="0"/>
          </a:p>
        </p:txBody>
      </p:sp>
      <p:sp>
        <p:nvSpPr>
          <p:cNvPr id="5" name="QB_7_AN.178_1#fa627d74e.blank?pid=e095c47e8&amp;color=0,0,0&amp;vpa=91&amp;vtp=1&amp;bbb=1"/>
          <p:cNvSpPr/>
          <p:nvPr/>
        </p:nvSpPr>
        <p:spPr>
          <a:xfrm>
            <a:off x="2756567" y="17524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自己的艰辛</a:t>
            </a:r>
            <a:endParaRPr lang="en-US" altLang="zh-CN" sz="2800" dirty="0"/>
          </a:p>
        </p:txBody>
      </p:sp>
      <p:sp>
        <p:nvSpPr>
          <p:cNvPr id="6" name="QB_7_AN.179_1#fa627d74e.blank?pid=e095c47e8&amp;color=0,0,0&amp;vpa=92&amp;vtp=1&amp;bbb=1"/>
          <p:cNvSpPr/>
          <p:nvPr/>
        </p:nvSpPr>
        <p:spPr>
          <a:xfrm>
            <a:off x="2756567" y="240017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屡次辞谢征召</a:t>
            </a:r>
            <a:endParaRPr lang="en-US" altLang="zh-CN" sz="2800" dirty="0"/>
          </a:p>
        </p:txBody>
      </p:sp>
      <p:sp>
        <p:nvSpPr>
          <p:cNvPr id="7" name="QB_7_AN.180_1#fa627d74e.blank?pid=e095c47e8&amp;color=0,0,0&amp;vpa=93&amp;vtp=1&amp;bbb=1"/>
          <p:cNvSpPr/>
          <p:nvPr/>
        </p:nvSpPr>
        <p:spPr>
          <a:xfrm>
            <a:off x="3112167" y="302691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因赡养祖母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253025af.fixed?pid=f193bb212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6253025af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83fb1155?pid=6253025af&amp;color=0,0,0&amp;vtp=1&amp;bt=1&amp;bbb=1&amp;hb=1"/>
          <p:cNvSpPr/>
          <p:nvPr/>
        </p:nvSpPr>
        <p:spPr>
          <a:xfrm>
            <a:off x="612648" y="468000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，读《出师表》不哭者不忠，读《陈情表》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不哭者不孝。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千百年来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，人们常把《出师表》《陈情表》相提并论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，可见李密的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陈情表》具有强大的感染力。我们已经学过《出师表》，那么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》究竟是一篇怎样的作品？为什么那么多人赞赏它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？让我们一起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《陈情表》，感受其独特魅力，体悟祖孙亲情，传承“孝”文化。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3c3ae07?pid=6253025af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理解文章内容</a:t>
            </a:r>
            <a:endParaRPr lang="en-US" altLang="zh-CN" sz="3000" dirty="0"/>
          </a:p>
        </p:txBody>
      </p:sp>
      <p:sp>
        <p:nvSpPr>
          <p:cNvPr id="3" name="QB_6_BD.347_1#19738908d?pid=c63c3ae07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李密在第一段中陈述了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家庭的不幸，他都遭遇了哪些不幸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？这样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写的目的是什么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48_1#19738908d?pid=c63c3ae07&amp;color=0,0,0&amp;vtp=1&amp;bbb=1&amp;hb=1&amp;hla=1"/>
          <p:cNvSpPr/>
          <p:nvPr/>
        </p:nvSpPr>
        <p:spPr>
          <a:xfrm>
            <a:off x="612648" y="2393188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1）李密遭遇的不幸：①父死母嫁，“生孩六月,慈父见背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年四岁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,舅夺母志”；②孤苦多病，“少多疾病,九岁不行,零丁孤苦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,至于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”；③内外无亲，“外无期功强近之亲,内无应门五尺之僮”；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母疾病缠身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，“而刘夙婴疾病,常在床蓐”。（每点1分）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2）目的：让晋武帝对自己由恼怒责备转为怜悯。（2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7_1#9e9a3fc33?pid=c63c3ae07&amp;color=0,0,0&amp;vtp=1&amp;bt=1&amp;bbb=1&amp;hb=1&amp;hltap=1"/>
          <p:cNvSpPr/>
          <p:nvPr/>
        </p:nvSpPr>
        <p:spPr>
          <a:xfrm>
            <a:off x="612648" y="4680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第三段中李密提起自己在前朝为官的经历，是不是闲笔？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为什么？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48_1#9e9a3fc33?pid=c63c3ae07&amp;color=0,0,0&amp;vtp=1&amp;bt=1&amp;bbb=1&amp;hb=1&amp;hla=1"/>
          <p:cNvSpPr/>
          <p:nvPr/>
        </p:nvSpPr>
        <p:spPr>
          <a:xfrm>
            <a:off x="612648" y="173546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。（1分）李密是蜀汉旧臣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，不赴征召很容易被认为是心念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。他提起自己曾在蜀汉为官一事，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说明自己为官就是为求显达，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表明自己不是一个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“矜名节”的人，也强调了自己亡国之臣的身份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明自己是亡国之臣却受到皇上优待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，更不敢迟疑不决了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。这番话既是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，又符合情理，足以解除晋武帝可能产生的误解。（3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7_1#02c715ea0?pid=c63c3ae07&amp;color=0,0,0&amp;vtp=1&amp;bt=1&amp;bbb=1&amp;hb=1&amp;hltap=1"/>
          <p:cNvSpPr/>
          <p:nvPr/>
        </p:nvSpPr>
        <p:spPr>
          <a:xfrm>
            <a:off x="612648" y="468000"/>
            <a:ext cx="10963656" cy="5638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李密最后提出了怎样的解决方法？是如何提出的？（4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48_1#02c715ea0?pid=c63c3ae07&amp;color=0,0,0&amp;vtp=1&amp;bt=1&amp;bbb=1&amp;hb=1&amp;hla=1"/>
          <p:cNvSpPr/>
          <p:nvPr/>
        </p:nvSpPr>
        <p:spPr>
          <a:xfrm>
            <a:off x="612648" y="967364"/>
            <a:ext cx="10963656" cy="5154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1）先尽孝，后尽忠。（1分）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2）具体分为三步。①铺垫矛盾：开篇陈述“臣以险衅，夙遭闵凶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成长困境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，强调“祖母刘愍臣孤弱，躬亲抚养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”，突出祖母养育之恩及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刘病日笃”的现实困境，表明尽孝的合理性。②强化情感：通过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“臣无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，无以至今日；祖母无臣，无以终余年”，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强化赡养祖母的紧迫性，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“母、孙二人，更相为命”的情感共鸣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，使晋武帝难以拒绝其尽孝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诉求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。③明确承诺：提出“乌鸟私情，愿乞终养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”，承诺待祖母去世后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生当陨首，死当结草”以报皇恩，既表明尽忠决心，又利用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“圣朝以孝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治天下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”的伦理背景暗示拒诏的正当性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，最终说服晋武帝准许其暂缓赴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112211ba?pid=6253025af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体悟复杂感情</a:t>
            </a:r>
            <a:endParaRPr lang="en-US" altLang="zh-CN" sz="3000" dirty="0"/>
          </a:p>
        </p:txBody>
      </p:sp>
      <p:sp>
        <p:nvSpPr>
          <p:cNvPr id="3" name="QB_6_BD.347_1#af3f89a92?pid=9112211ba&amp;color=0,0,0&amp;vtp=1&amp;bbb=1&amp;hb=1&amp;hltap=1"/>
          <p:cNvSpPr/>
          <p:nvPr/>
        </p:nvSpPr>
        <p:spPr>
          <a:xfrm>
            <a:off x="612648" y="1125728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李密写作《陈情表》的目的是“陈情”，文中的“情”比较复杂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，请简要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48_1#af3f89a92?pid=9112211ba&amp;color=0,0,0&amp;vtp=1&amp;bbb=1&amp;hb=1&amp;hla=1"/>
          <p:cNvSpPr/>
          <p:nvPr/>
        </p:nvSpPr>
        <p:spPr>
          <a:xfrm>
            <a:off x="612648" y="2393188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、忠情和苦情。（1分）①孝情：祖母把李密养育成人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他有养育之恩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，而祖母年老，久病缠身，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李密要给祖母养老送终。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1分）②忠情：为消除晋武帝疑心,用“生当陨首,死当结草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”来表明自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己对朝廷的忠心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，表明自己先尽孝再尽忠，对晋武帝忠贞不贰。（1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苦情：李密自幼不幸，与祖母相依为命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，如今又处于忠孝两难全的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狼狈处境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6cbbb04?pid=6253025af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品味语言特色</a:t>
            </a:r>
            <a:endParaRPr lang="en-US" altLang="zh-CN" sz="3000" dirty="0"/>
          </a:p>
        </p:txBody>
      </p:sp>
      <p:sp>
        <p:nvSpPr>
          <p:cNvPr id="3" name="QB_6_BD.347_1#4360cefbe?pid=976cbbb04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本文是李密为辞太子洗马之任而写的一封辞表，请结合文章内容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要分析其语言特色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48_1#4360cefbe?pid=976cbbb04&amp;color=0,0,0&amp;vtp=1&amp;bbb=1&amp;hb=1&amp;hla=1"/>
          <p:cNvSpPr/>
          <p:nvPr/>
        </p:nvSpPr>
        <p:spPr>
          <a:xfrm>
            <a:off x="612648" y="2393188"/>
            <a:ext cx="1096365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骈散结合。作为一篇骈赋，文中大量使用了骈偶句式，如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“既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无伯叔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，终鲜兄弟”“外无期功强近之亲，内无应门五尺之僮”等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句式整齐和谐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，增强了文章的节奏感和音乐性。同时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，文中也穿插了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一些散句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，使得文章既有骈文的整饬之美，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又不失散文的自然流畅。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质朴恳切，情感真挚。文章不堆砌辞藻，不刻意修饰，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以情动人，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8_1#4360cefbe?pid=976cbbb04&amp;color=0,0,0&amp;vtp=1&amp;bbb=1&amp;hb=1&amp;hltap=1"/>
          <p:cNvSpPr/>
          <p:nvPr/>
        </p:nvSpPr>
        <p:spPr>
          <a:xfrm>
            <a:off x="612648" y="468000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47_1#4360cefbe?pid=976cbbb04&amp;color=0,0,0&amp;vtp=1&amp;bbb=1&amp;hb=1&amp;hla=1"/>
          <p:cNvSpPr/>
          <p:nvPr/>
        </p:nvSpPr>
        <p:spPr>
          <a:xfrm>
            <a:off x="612648" y="44260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李密通过对与祖母刘氏的深厚感情和自己孤苦无依的身世的描述，表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达了自己忠孝不能两全的无奈和痛苦，这种真挚的情感打动了当时的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。③谦敬得体。文中大量使用谦辞与敬辞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，既符合奏表文体的规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，又凸显李密的卑微姿态与对皇权的敬畏。如“猥以微贱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，当侍东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”，以“猥”“微贱”自贬；“圣朝”“宠命”“伏”“谨”等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，均以极恭敬的语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言维护帝王威严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，避免触犯天颜。（每点2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193bb212.fixed?pid=f7c3cec1d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中华传统文化经典研习——至情至性</a:t>
            </a:r>
            <a:endParaRPr lang="en-US" altLang="zh-CN" sz="4000" dirty="0"/>
          </a:p>
        </p:txBody>
      </p:sp>
      <p:sp>
        <p:nvSpPr>
          <p:cNvPr id="3" name="C_3#f193bb212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3#f193bb212.fixed?pid=f7c3cec1d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第9课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陈情表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项脊轩志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3#f193bb212.fixed?pid=f7c3cec1d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_3_BD#f193bb212.fixed?pid=f7c3cec1d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课时1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陈情表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85a9e36?pid=976cbbb04&amp;color=0,0,0&amp;vtp=1&amp;bt=1&amp;bbb=1&amp;hb=1"/>
          <p:cNvSpPr/>
          <p:nvPr/>
        </p:nvSpPr>
        <p:spPr>
          <a:xfrm>
            <a:off x="612648" y="468000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骈散结合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骈散结合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是古代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一种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写作手法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指结构相似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内容相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行文相邻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字数相等的两句话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骈句也有工整和不工整之分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工整的骈句在结构和字数上也可能不完全合乎要求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散句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则是相对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于骈句而言的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也可以说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骈句以外的句子都是散句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骈散结合可使文章既整齐匀称又兼具参差错落之美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使文章节奏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语言错落有致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读来抑扬顿挫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和谐悦耳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音乐的美感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de0a775?pid=6253025af&amp;color=0,173,163&amp;vtp=1&amp;bt=1&amp;bbb=1"/>
          <p:cNvSpPr/>
          <p:nvPr/>
        </p:nvSpPr>
        <p:spPr>
          <a:xfrm>
            <a:off x="612648" y="466344"/>
            <a:ext cx="10963656" cy="5527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分析结构特点</a:t>
            </a:r>
            <a:endParaRPr lang="en-US" altLang="zh-CN" sz="3000" dirty="0"/>
          </a:p>
        </p:txBody>
      </p:sp>
      <p:sp>
        <p:nvSpPr>
          <p:cNvPr id="3" name="QB_6_BD.347_1#fdca66a8a?pid=3ede0a775&amp;color=0,0,0&amp;vtp=1&amp;bbb=1&amp;hb=1&amp;hltap=1"/>
          <p:cNvSpPr/>
          <p:nvPr/>
        </p:nvSpPr>
        <p:spPr>
          <a:xfrm>
            <a:off x="612648" y="1091692"/>
            <a:ext cx="10963656" cy="51527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第三段重在向晋武帝说理，有人认为此段可以调到第一段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，“先理后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”。你认为是否可以？为什么？（6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48_1#fdca66a8a?pid=3ede0a775&amp;color=0,0,0&amp;vtp=1&amp;bbb=1&amp;hb=1&amp;hla=1"/>
          <p:cNvSpPr/>
          <p:nvPr/>
        </p:nvSpPr>
        <p:spPr>
          <a:xfrm>
            <a:off x="612648" y="2222627"/>
            <a:ext cx="10963656" cy="4011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。（2分）因为第三段的说理，没有前文情感的铺垫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会显得生硬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，难以引起共鸣。前两段用苦情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、孝情给人一种特殊的心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理感受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，使人产生同情心，让人为这种苦情、孝情所感动，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不忍拒绝，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为下文说理进行铺垫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。面对晋武帝的猜忌，李密必须把自己“苦情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”之外的那一份“忠情”充分地表达出来，然后给出“以孝治天下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论依据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，并提出先尽孝后尽忠的忠孝两全之策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，这样才有可能达到陈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情的目的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。因此第三段不能调到第一段。（4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7_1#6fd6de11a?pid=3ede0a775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《陈情表》以“孝”感人，请分析本文是如何以“孝”贯串全文的。（6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48_1#6fd6de11a?pid=3ede0a775&amp;color=0,0,0&amp;vtp=1&amp;bt=1&amp;bbb=1&amp;hb=1&amp;hla=1"/>
          <p:cNvSpPr/>
          <p:nvPr/>
        </p:nvSpPr>
        <p:spPr>
          <a:xfrm>
            <a:off x="612648" y="1095380"/>
            <a:ext cx="10963656" cy="444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《陈情表》中，李密并没有把孝情一泄到底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，而是用理性对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感情加以克制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，使它在不同的层次下出现。（2分）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①第一段先写自己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的特殊命运和与祖母刘氏的关系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，抒发对祖母的孝情。（1分）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②第二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段写自己蒙受国恩而不能上任的矛盾心理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、狼狈处境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。先表明自己感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恩戴德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，很想走马上任。但是因为“刘病日笃”，只能“辞不赴命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“诏书切峻，责臣逋慢”，所以才有“实为狼狈”的处境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。这就从另一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方面衬托了李密的孝情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。前面抒发的孝情被克制以后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，又在另一个层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8_1#6fd6de11a?pid=3ede0a775&amp;color=0,0,0&amp;vtp=1&amp;bt=1&amp;bbb=1&amp;hb=1&amp;hltap=1"/>
          <p:cNvSpPr/>
          <p:nvPr/>
        </p:nvSpPr>
        <p:spPr>
          <a:xfrm>
            <a:off x="612648" y="468000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47_1#6fd6de11a?pid=3ede0a775&amp;color=0,0,0&amp;vtp=1&amp;bt=1&amp;bbb=1&amp;hb=1&amp;hla=1"/>
          <p:cNvSpPr/>
          <p:nvPr/>
        </p:nvSpPr>
        <p:spPr>
          <a:xfrm>
            <a:off x="612648" y="44260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次中出现了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。（1分）③第三段李密转写自己“不矜名节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”，并非因为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有所希冀”,而是因为“祖母无臣，无以终余年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”。在解除了晋武帝的怀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疑后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，李密再次抒发对祖母刘氏的孝情，就显得更真切动人。（1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第四段明确提出“愿乞终养”的请求，表示要先尽孝后尽忠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，以期感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动晋武帝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，达到陈情的目的。（1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6310b8a?pid=6253025af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6_BD.188_1#9a9c7ea69?pid=aa6310b8a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7_BD.189_1#b1efd14f6?pid=9a9c7ea69&amp;color=0,0,0&amp;vtp=1&amp;bbb=1"/>
          <p:cNvSpPr/>
          <p:nvPr/>
        </p:nvSpPr>
        <p:spPr>
          <a:xfrm>
            <a:off x="612648" y="1602867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险衅(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矜育(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夙遭(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190_1#b1efd14f6.bracket?pid=9a9c7ea69&amp;color=0,0,0&amp;vpa=94&amp;vtp=1&amp;bbb=1"/>
          <p:cNvSpPr/>
          <p:nvPr/>
        </p:nvSpPr>
        <p:spPr>
          <a:xfrm>
            <a:off x="1753267" y="1610487"/>
            <a:ext cx="7334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xìn</a:t>
            </a:r>
            <a:endParaRPr lang="en-US" altLang="zh-CN" sz="2800" dirty="0"/>
          </a:p>
        </p:txBody>
      </p:sp>
      <p:sp>
        <p:nvSpPr>
          <p:cNvPr id="7" name="QB_7_AN.192_1#b1efd14f6.bracket?pid=9a9c7ea69&amp;color=0,0,0&amp;vpa=95&amp;vtp=1&amp;bbb=1"/>
          <p:cNvSpPr/>
          <p:nvPr/>
        </p:nvSpPr>
        <p:spPr>
          <a:xfrm>
            <a:off x="1791367" y="2258187"/>
            <a:ext cx="6746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jīn</a:t>
            </a:r>
            <a:endParaRPr lang="en-US" altLang="zh-CN" sz="2800" dirty="0"/>
          </a:p>
        </p:txBody>
      </p:sp>
      <p:sp>
        <p:nvSpPr>
          <p:cNvPr id="9" name="QB_7_AN.194_1#b1efd14f6.bracket?pid=9a9c7ea69&amp;color=0,0,0&amp;vpa=96&amp;vtp=1&amp;bbb=1"/>
          <p:cNvSpPr/>
          <p:nvPr/>
        </p:nvSpPr>
        <p:spPr>
          <a:xfrm>
            <a:off x="1829467" y="2884932"/>
            <a:ext cx="5953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sù</a:t>
            </a:r>
            <a:endParaRPr lang="en-US" altLang="zh-CN" sz="2800" dirty="0"/>
          </a:p>
        </p:txBody>
      </p:sp>
      <p:sp>
        <p:nvSpPr>
          <p:cNvPr id="10" name="QB_7_BD.189_1#b1efd14f6?pid=9a9c7ea69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189_1#b1efd14f6?pid=9a9c7ea69&amp;color=0,0,0&amp;vtp=1&amp;bbb=1&amp;zzd= 2"/>
          <p:cNvSpPr/>
          <p:nvPr/>
        </p:nvSpPr>
        <p:spPr>
          <a:xfrm>
            <a:off x="11270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189_1#b1efd14f6?pid=9a9c7ea69&amp;color=0,0,0&amp;vtp=1&amp;bbb=1&amp;zzd= 3"/>
          <p:cNvSpPr/>
          <p:nvPr/>
        </p:nvSpPr>
        <p:spPr>
          <a:xfrm>
            <a:off x="1127030" y="3477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5_1#c18e71dca?pid=9a9c7ea69&amp;color=0,0,0&amp;mp=1&amp;vtp=1&amp;bt=1&amp;bbb=1"/>
          <p:cNvSpPr/>
          <p:nvPr/>
        </p:nvSpPr>
        <p:spPr>
          <a:xfrm>
            <a:off x="612648" y="466344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猥以微贱(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逋慢(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优渥(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茕茕孑立(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洗马(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陨首(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7_AN.196_1#c18e71dca.bracket?pid=9a9c7ea69&amp;color=0,0,0&amp;mp=1&amp;vpa=97&amp;vtp=1&amp;bbb=1"/>
          <p:cNvSpPr/>
          <p:nvPr/>
        </p:nvSpPr>
        <p:spPr>
          <a:xfrm>
            <a:off x="2540667" y="473964"/>
            <a:ext cx="771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wěi</a:t>
            </a:r>
            <a:endParaRPr lang="en-US" altLang="zh-CN" sz="2800" dirty="0"/>
          </a:p>
        </p:txBody>
      </p:sp>
      <p:sp>
        <p:nvSpPr>
          <p:cNvPr id="5" name="QB_7_AN.198_1#c18e71dca.bracket?pid=9a9c7ea69&amp;color=0,0,0&amp;vpa=98&amp;vtp=1&amp;bbb=1"/>
          <p:cNvSpPr/>
          <p:nvPr/>
        </p:nvSpPr>
        <p:spPr>
          <a:xfrm>
            <a:off x="1791367" y="1121664"/>
            <a:ext cx="655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bū</a:t>
            </a:r>
            <a:endParaRPr lang="en-US" altLang="zh-CN" sz="2800" dirty="0"/>
          </a:p>
        </p:txBody>
      </p:sp>
      <p:sp>
        <p:nvSpPr>
          <p:cNvPr id="7" name="QB_7_AN.200_1#c18e71dca.bracket?pid=9a9c7ea69&amp;color=0,0,0&amp;vpa=99&amp;vtp=1&amp;bbb=1"/>
          <p:cNvSpPr/>
          <p:nvPr/>
        </p:nvSpPr>
        <p:spPr>
          <a:xfrm>
            <a:off x="1778667" y="1769364"/>
            <a:ext cx="6937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wò</a:t>
            </a:r>
            <a:endParaRPr lang="en-US" altLang="zh-CN" sz="2800" dirty="0"/>
          </a:p>
        </p:txBody>
      </p:sp>
      <p:sp>
        <p:nvSpPr>
          <p:cNvPr id="9" name="QB_7_AN.202_1#c18e71dca.bracket?pid=9a9c7ea69&amp;color=0,0,0&amp;vpa=100&amp;vtp=1&amp;bbb=1"/>
          <p:cNvSpPr/>
          <p:nvPr/>
        </p:nvSpPr>
        <p:spPr>
          <a:xfrm>
            <a:off x="2540667" y="2417064"/>
            <a:ext cx="11271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qiónɡ</a:t>
            </a:r>
            <a:endParaRPr lang="en-US" altLang="zh-CN" sz="2800" dirty="0"/>
          </a:p>
        </p:txBody>
      </p:sp>
      <p:sp>
        <p:nvSpPr>
          <p:cNvPr id="11" name="QB_7_AN.204_1#c18e71dca.bracket?pid=9a9c7ea69&amp;color=0,0,0&amp;vpa=101&amp;vtp=1&amp;bbb=1"/>
          <p:cNvSpPr/>
          <p:nvPr/>
        </p:nvSpPr>
        <p:spPr>
          <a:xfrm>
            <a:off x="1753267" y="3064764"/>
            <a:ext cx="9128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3" name="QB_7_AN.206_1#c18e71dca.bracket?pid=9a9c7ea69&amp;color=0,0,0&amp;vpa=102&amp;vtp=1&amp;bbb=1"/>
          <p:cNvSpPr/>
          <p:nvPr/>
        </p:nvSpPr>
        <p:spPr>
          <a:xfrm>
            <a:off x="1791367" y="3691509"/>
            <a:ext cx="8334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yǔn</a:t>
            </a:r>
            <a:endParaRPr lang="en-US" altLang="zh-CN" sz="2800" dirty="0"/>
          </a:p>
        </p:txBody>
      </p:sp>
      <p:sp>
        <p:nvSpPr>
          <p:cNvPr id="14" name="QB_7_BD.195_1#c18e71dca?pid=9a9c7ea69&amp;color=0,0,0&amp;mp=1&amp;vtp=1&amp;bt=1&amp;bbb=1&amp;zzd= 1"/>
          <p:cNvSpPr/>
          <p:nvPr/>
        </p:nvSpPr>
        <p:spPr>
          <a:xfrm>
            <a:off x="11270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95_1#c18e71dca?pid=9a9c7ea69&amp;color=0,0,0&amp;mp=1&amp;vtp=1&amp;bt=1&amp;bbb=1&amp;zzd= 2"/>
          <p:cNvSpPr/>
          <p:nvPr/>
        </p:nvSpPr>
        <p:spPr>
          <a:xfrm>
            <a:off x="11270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95_1#c18e71dca?pid=9a9c7ea69&amp;color=0,0,0&amp;mp=1&amp;vtp=1&amp;bt=1&amp;bbb=1&amp;zzd= 3"/>
          <p:cNvSpPr/>
          <p:nvPr/>
        </p:nvSpPr>
        <p:spPr>
          <a:xfrm>
            <a:off x="14826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95_1#c18e71dca?pid=9a9c7ea69&amp;color=0,0,0&amp;mp=1&amp;vtp=1&amp;bt=1&amp;bbb=1&amp;zzd= 4"/>
          <p:cNvSpPr/>
          <p:nvPr/>
        </p:nvSpPr>
        <p:spPr>
          <a:xfrm>
            <a:off x="1127030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195_1#c18e71dca?pid=9a9c7ea69&amp;color=0,0,0&amp;mp=1&amp;vtp=1&amp;bt=1&amp;bbb=1&amp;zzd= 5"/>
          <p:cNvSpPr/>
          <p:nvPr/>
        </p:nvSpPr>
        <p:spPr>
          <a:xfrm>
            <a:off x="1127030" y="3717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195_1#c18e71dca?pid=9a9c7ea69&amp;color=0,0,0&amp;mp=1&amp;vtp=1&amp;bt=1&amp;bbb=1&amp;zzd= 6"/>
          <p:cNvSpPr/>
          <p:nvPr/>
        </p:nvSpPr>
        <p:spPr>
          <a:xfrm>
            <a:off x="1127030" y="4283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07_1#5697c0cb7?pid=aa6310b8a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08_1#d6bd4b92e?pid=5697c0cb7&amp;color=0,0,0&amp;vtp=1&amp;bbb=1"/>
          <p:cNvSpPr/>
          <p:nvPr/>
        </p:nvSpPr>
        <p:spPr>
          <a:xfrm>
            <a:off x="612648" y="1111318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九岁不行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：不可以；不被允许。</a:t>
            </a:r>
            <a:endParaRPr lang="en-US" altLang="zh-CN" sz="2800" dirty="0"/>
          </a:p>
        </p:txBody>
      </p:sp>
      <p:sp>
        <p:nvSpPr>
          <p:cNvPr id="4" name="QB_7_AN.209_1#d6bd4b92e.blank?pid=5697c0cb7&amp;color=0,0,0&amp;vpa=103&amp;vtp=1&amp;bbb=1"/>
          <p:cNvSpPr/>
          <p:nvPr/>
        </p:nvSpPr>
        <p:spPr>
          <a:xfrm>
            <a:off x="1867567" y="1728538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不会走路，这里形容柔弱。</a:t>
            </a:r>
            <a:endParaRPr lang="en-US" altLang="zh-CN" sz="2800" dirty="0"/>
          </a:p>
        </p:txBody>
      </p:sp>
      <p:sp>
        <p:nvSpPr>
          <p:cNvPr id="5" name="QB_7_BD.210_1#48993ad2c?pid=5697c0cb7&amp;color=0,0,0&amp;vtp=1&amp;bbb=1"/>
          <p:cNvSpPr/>
          <p:nvPr/>
        </p:nvSpPr>
        <p:spPr>
          <a:xfrm>
            <a:off x="612648" y="3036765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至于成立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：表示达到某种程度，表示另提一事。</a:t>
            </a:r>
            <a:endParaRPr lang="en-US" altLang="zh-CN" sz="2800" dirty="0"/>
          </a:p>
        </p:txBody>
      </p:sp>
      <p:sp>
        <p:nvSpPr>
          <p:cNvPr id="6" name="QB_7_AN.211_1#48993ad2c.blank?pid=5697c0cb7&amp;color=0,0,0&amp;vpa=104&amp;vtp=1&amp;bbb=1"/>
          <p:cNvSpPr/>
          <p:nvPr/>
        </p:nvSpPr>
        <p:spPr>
          <a:xfrm>
            <a:off x="1867567" y="3653985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直到。</a:t>
            </a:r>
            <a:endParaRPr lang="en-US" altLang="zh-CN" sz="2800" dirty="0"/>
          </a:p>
        </p:txBody>
      </p:sp>
      <p:sp>
        <p:nvSpPr>
          <p:cNvPr id="7" name="QB_7_BD.208_1#d6bd4b92e?pid=5697c0cb7&amp;color=0,0,0&amp;vtp=1&amp;bbb=1&amp;zzd= 1"/>
          <p:cNvSpPr/>
          <p:nvPr/>
        </p:nvSpPr>
        <p:spPr>
          <a:xfrm>
            <a:off x="18382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08_1#d6bd4b92e?pid=5697c0cb7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10_1#48993ad2c?pid=5697c0cb7&amp;color=0,0,0&amp;vtp=1&amp;bbb=1&amp;zzd= 1"/>
          <p:cNvSpPr/>
          <p:nvPr/>
        </p:nvSpPr>
        <p:spPr>
          <a:xfrm>
            <a:off x="11270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210_1#48993ad2c?pid=5697c0cb7&amp;color=0,0,0&amp;vtp=1&amp;bbb=1&amp;zzd= 1"/>
          <p:cNvSpPr/>
          <p:nvPr/>
        </p:nvSpPr>
        <p:spPr>
          <a:xfrm>
            <a:off x="14826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2_1#8ed997841?pid=5697c0cb7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至于成立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：（组织、机构等）筹备成功，开始存在。</a:t>
            </a:r>
            <a:endParaRPr lang="en-US" altLang="zh-CN" sz="2800" dirty="0"/>
          </a:p>
        </p:txBody>
      </p:sp>
      <p:sp>
        <p:nvSpPr>
          <p:cNvPr id="3" name="QB_7_AN.213_1#8ed997841.blank?pid=5697c0cb7&amp;color=0,0,0&amp;vpa=105&amp;vtp=1&amp;bbb=1"/>
          <p:cNvSpPr/>
          <p:nvPr/>
        </p:nvSpPr>
        <p:spPr>
          <a:xfrm>
            <a:off x="1867567" y="10852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成人自立。</a:t>
            </a:r>
            <a:endParaRPr lang="en-US" altLang="zh-CN" sz="2800" dirty="0"/>
          </a:p>
        </p:txBody>
      </p:sp>
      <p:sp>
        <p:nvSpPr>
          <p:cNvPr id="4" name="QB_7_BD.214_1#c2a9a5840?pid=5697c0cb7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非臣陨首所能上报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：刊登在报纸上；向上级报告。</a:t>
            </a:r>
            <a:endParaRPr lang="en-US" altLang="zh-CN" sz="2800" dirty="0"/>
          </a:p>
        </p:txBody>
      </p:sp>
      <p:sp>
        <p:nvSpPr>
          <p:cNvPr id="5" name="QB_7_AN.215_1#c2a9a5840.blank?pid=5697c0cb7&amp;color=0,0,0&amp;vpa=106&amp;vtp=1&amp;bbb=1"/>
          <p:cNvSpPr/>
          <p:nvPr/>
        </p:nvSpPr>
        <p:spPr>
          <a:xfrm>
            <a:off x="1867567" y="301009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报答皇恩。</a:t>
            </a:r>
            <a:endParaRPr lang="en-US" altLang="zh-CN" sz="2800" dirty="0"/>
          </a:p>
        </p:txBody>
      </p:sp>
      <p:sp>
        <p:nvSpPr>
          <p:cNvPr id="6" name="QB_7_BD.212_1#8ed997841?pid=5697c0cb7&amp;color=0,0,0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12_1#8ed997841?pid=5697c0cb7&amp;color=0,0,0&amp;vtp=1&amp;bt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14_1#c2a9a5840?pid=5697c0cb7&amp;color=0,0,0&amp;vtp=1&amp;bbb=1&amp;zzd= 1"/>
          <p:cNvSpPr/>
          <p:nvPr/>
        </p:nvSpPr>
        <p:spPr>
          <a:xfrm>
            <a:off x="32606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14_1#c2a9a5840?pid=5697c0cb7&amp;color=0,0,0&amp;vtp=1&amp;bbb=1&amp;zzd= 1"/>
          <p:cNvSpPr/>
          <p:nvPr/>
        </p:nvSpPr>
        <p:spPr>
          <a:xfrm>
            <a:off x="36162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6_1#326f412cd?pid=5697c0cb7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则告诉不许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：说给人，使人知道。</a:t>
            </a:r>
            <a:endParaRPr lang="en-US" altLang="zh-CN" sz="2800" dirty="0"/>
          </a:p>
        </p:txBody>
      </p:sp>
      <p:sp>
        <p:nvSpPr>
          <p:cNvPr id="3" name="QB_7_AN.217_1#326f412cd.blank?pid=5697c0cb7&amp;color=0,0,0&amp;vpa=107&amp;vtp=1&amp;bbb=1"/>
          <p:cNvSpPr/>
          <p:nvPr/>
        </p:nvSpPr>
        <p:spPr>
          <a:xfrm>
            <a:off x="1867567" y="1085220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申诉（苦衷）。</a:t>
            </a:r>
            <a:endParaRPr lang="en-US" altLang="zh-CN" sz="2800" dirty="0"/>
          </a:p>
        </p:txBody>
      </p:sp>
      <p:sp>
        <p:nvSpPr>
          <p:cNvPr id="4" name="QB_7_BD.218_1#ba7726f2b?pid=5697c0cb7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臣之辛苦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：身心劳苦。</a:t>
            </a:r>
            <a:endParaRPr lang="en-US" altLang="zh-CN" sz="2800" dirty="0"/>
          </a:p>
        </p:txBody>
      </p:sp>
      <p:sp>
        <p:nvSpPr>
          <p:cNvPr id="5" name="QB_7_AN.219_1#ba7726f2b.blank?pid=5697c0cb7&amp;color=0,0,0&amp;vpa=108&amp;vtp=1&amp;bbb=1"/>
          <p:cNvSpPr/>
          <p:nvPr/>
        </p:nvSpPr>
        <p:spPr>
          <a:xfrm>
            <a:off x="1867567" y="301009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辛酸悲苦。</a:t>
            </a:r>
            <a:endParaRPr lang="en-US" altLang="zh-CN" sz="2800" dirty="0"/>
          </a:p>
        </p:txBody>
      </p:sp>
      <p:sp>
        <p:nvSpPr>
          <p:cNvPr id="6" name="QB_7_BD.216_1#326f412cd?pid=5697c0cb7&amp;color=0,0,0&amp;vtp=1&amp;bt=1&amp;bbb=1&amp;zzd= 1"/>
          <p:cNvSpPr/>
          <p:nvPr/>
        </p:nvSpPr>
        <p:spPr>
          <a:xfrm>
            <a:off x="1482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16_1#326f412cd?pid=5697c0cb7&amp;color=0,0,0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18_1#ba7726f2b?pid=5697c0cb7&amp;color=0,0,0&amp;vtp=1&amp;bbb=1&amp;zzd= 1"/>
          <p:cNvSpPr/>
          <p:nvPr/>
        </p:nvSpPr>
        <p:spPr>
          <a:xfrm>
            <a:off x="18382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18_1#ba7726f2b?pid=5697c0cb7&amp;color=0,0,0&amp;vtp=1&amp;bbb=1&amp;zzd= 1"/>
          <p:cNvSpPr/>
          <p:nvPr/>
        </p:nvSpPr>
        <p:spPr>
          <a:xfrm>
            <a:off x="21938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0_1#7f80799f6?pid=5697c0cb7&amp;color=0,0,0&amp;vtp=1&amp;bt=1&amp;bbb=1"/>
          <p:cNvSpPr/>
          <p:nvPr/>
        </p:nvSpPr>
        <p:spPr>
          <a:xfrm>
            <a:off x="612648" y="468000"/>
            <a:ext cx="10963656" cy="17841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臣欲奉诏奔驰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：（车、马等）很快地跑。</a:t>
            </a:r>
            <a:endParaRPr lang="en-US" altLang="zh-CN" sz="2800" dirty="0"/>
          </a:p>
        </p:txBody>
      </p:sp>
      <p:sp>
        <p:nvSpPr>
          <p:cNvPr id="3" name="QB_7_AN.221_1#7f80799f6.blank?pid=5697c0cb7&amp;color=0,0,0&amp;vpa=109&amp;vtp=1&amp;bbb=1"/>
          <p:cNvSpPr/>
          <p:nvPr/>
        </p:nvSpPr>
        <p:spPr>
          <a:xfrm>
            <a:off x="1867567" y="1055756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赶路（就职）。</a:t>
            </a:r>
            <a:endParaRPr lang="en-US" altLang="zh-CN" sz="2800" dirty="0"/>
          </a:p>
        </p:txBody>
      </p:sp>
      <p:sp>
        <p:nvSpPr>
          <p:cNvPr id="4" name="QB_7_BD.222_1#d655f0697?pid=5697c0cb7&amp;color=0,0,0&amp;vtp=1&amp;bbb=1"/>
          <p:cNvSpPr/>
          <p:nvPr/>
        </p:nvSpPr>
        <p:spPr>
          <a:xfrm>
            <a:off x="612648" y="2327469"/>
            <a:ext cx="10963656" cy="17841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是以区区不能废远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：（数量）少；（人或事物）不重要。</a:t>
            </a:r>
            <a:endParaRPr lang="en-US" altLang="zh-CN" sz="2800" dirty="0"/>
          </a:p>
        </p:txBody>
      </p:sp>
      <p:sp>
        <p:nvSpPr>
          <p:cNvPr id="5" name="QB_7_AN.223_1#d655f0697.blank?pid=5697c0cb7&amp;color=0,0,0&amp;vpa=110&amp;vtp=1&amp;bbb=1"/>
          <p:cNvSpPr/>
          <p:nvPr/>
        </p:nvSpPr>
        <p:spPr>
          <a:xfrm>
            <a:off x="1867567" y="2915225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自己的私情。</a:t>
            </a:r>
            <a:endParaRPr lang="en-US" altLang="zh-CN" sz="2800" dirty="0"/>
          </a:p>
        </p:txBody>
      </p:sp>
      <p:sp>
        <p:nvSpPr>
          <p:cNvPr id="6" name="QB_7_BD.224_1#089513d7c?pid=5697c0cb7&amp;color=0,0,0&amp;vtp=1&amp;bbb=1"/>
          <p:cNvSpPr/>
          <p:nvPr/>
        </p:nvSpPr>
        <p:spPr>
          <a:xfrm>
            <a:off x="612648" y="4185098"/>
            <a:ext cx="10963656" cy="17841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岂敢盘桓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：逗留，徘徊；回环旋绕。</a:t>
            </a:r>
            <a:endParaRPr lang="en-US" altLang="zh-CN" sz="2800" dirty="0"/>
          </a:p>
        </p:txBody>
      </p:sp>
      <p:sp>
        <p:nvSpPr>
          <p:cNvPr id="7" name="QB_7_AN.225_1#089513d7c.blank?pid=5697c0cb7&amp;color=0,0,0&amp;vpa=111&amp;vtp=1&amp;bbb=1"/>
          <p:cNvSpPr/>
          <p:nvPr/>
        </p:nvSpPr>
        <p:spPr>
          <a:xfrm>
            <a:off x="1867567" y="4772854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犹疑不决的样子。</a:t>
            </a:r>
            <a:endParaRPr lang="en-US" altLang="zh-CN" sz="2800" dirty="0"/>
          </a:p>
        </p:txBody>
      </p:sp>
      <p:sp>
        <p:nvSpPr>
          <p:cNvPr id="8" name="QB_7_BD.220_1#7f80799f6?pid=5697c0cb7&amp;color=0,0,0&amp;vtp=1&amp;bt=1&amp;bbb=1&amp;zzd= 1"/>
          <p:cNvSpPr/>
          <p:nvPr/>
        </p:nvSpPr>
        <p:spPr>
          <a:xfrm>
            <a:off x="2549430" y="1103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20_1#7f80799f6?pid=5697c0cb7&amp;color=0,0,0&amp;vtp=1&amp;bt=1&amp;bbb=1&amp;zzd= 1"/>
          <p:cNvSpPr/>
          <p:nvPr/>
        </p:nvSpPr>
        <p:spPr>
          <a:xfrm>
            <a:off x="2905030" y="1103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222_1#d655f0697?pid=5697c0cb7&amp;color=0,0,0&amp;vtp=1&amp;bbb=1&amp;zzd= 1"/>
          <p:cNvSpPr/>
          <p:nvPr/>
        </p:nvSpPr>
        <p:spPr>
          <a:xfrm>
            <a:off x="1838230" y="2962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222_1#d655f0697?pid=5697c0cb7&amp;color=0,0,0&amp;vtp=1&amp;bbb=1&amp;zzd= 1"/>
          <p:cNvSpPr/>
          <p:nvPr/>
        </p:nvSpPr>
        <p:spPr>
          <a:xfrm>
            <a:off x="2193830" y="2962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224_1#089513d7c?pid=5697c0cb7&amp;color=0,0,0&amp;vtp=1&amp;bbb=1&amp;zzd= 1"/>
          <p:cNvSpPr/>
          <p:nvPr/>
        </p:nvSpPr>
        <p:spPr>
          <a:xfrm>
            <a:off x="1838230" y="48200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224_1#089513d7c?pid=5697c0cb7&amp;color=0,0,0&amp;vtp=1&amp;bbb=1&amp;zzd= 1"/>
          <p:cNvSpPr/>
          <p:nvPr/>
        </p:nvSpPr>
        <p:spPr>
          <a:xfrm>
            <a:off x="2193830" y="48200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11fe8d212?lid=11fe8d212&amp;cid=11fe8d212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487168"/>
            <a:ext cx="429768" cy="429768"/>
          </a:xfrm>
          <a:prstGeom prst="rect">
            <a:avLst/>
          </a:prstGeom>
        </p:spPr>
      </p:pic>
      <p:sp>
        <p:nvSpPr>
          <p:cNvPr id="3" name="C_1#目录1:11fe8d212?lid=11fe8d212&amp;cid=11fe8d212&amp;vtp=1&amp;bt=1&amp;bbb=1">
            <a:hlinkClick r:id="rId1" action="ppaction://hlinksldjump"/>
          </p:cNvPr>
          <p:cNvSpPr/>
          <p:nvPr/>
        </p:nvSpPr>
        <p:spPr>
          <a:xfrm>
            <a:off x="3776472" y="2432304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11fe8d212?lid=6253025af&amp;cid=6253025af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383280"/>
            <a:ext cx="429768" cy="429768"/>
          </a:xfrm>
          <a:prstGeom prst="rect">
            <a:avLst/>
          </a:prstGeom>
        </p:spPr>
      </p:pic>
      <p:sp>
        <p:nvSpPr>
          <p:cNvPr id="5" name="C_1#目录1:11fe8d212?lid=6253025af&amp;cid=6253025af&amp;vtp=1&amp;bbb=1">
            <a:hlinkClick r:id="rId3" action="ppaction://hlinksldjump"/>
          </p:cNvPr>
          <p:cNvSpPr/>
          <p:nvPr/>
        </p:nvSpPr>
        <p:spPr>
          <a:xfrm>
            <a:off x="3776472" y="3328416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26_1#0a338897c?pid=aa6310b8a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BD.227_1#1cf8f50af?pid=0a338897c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</a:t>
            </a:r>
            <a:endParaRPr lang="en-US" altLang="zh-CN" sz="2800" dirty="0"/>
          </a:p>
        </p:txBody>
      </p:sp>
      <p:sp>
        <p:nvSpPr>
          <p:cNvPr id="4" name="QB_8_BD.228_1#c20b367d7?pid=1cf8f50af&amp;color=0,0,0&amp;vtp=1&amp;bbb=1"/>
          <p:cNvSpPr/>
          <p:nvPr/>
        </p:nvSpPr>
        <p:spPr>
          <a:xfrm>
            <a:off x="612648" y="1687073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后刺史臣荣举臣秀才(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杀人如不能举(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举大计亦死(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举所佩玉玦以示之者三(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西举巴、蜀(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莫令事不举(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8_AN.229_1#c20b367d7.bracket?pid=1cf8f50af&amp;color=0,0,0&amp;vpa=112&amp;vtp=1&amp;bbb=1"/>
          <p:cNvSpPr/>
          <p:nvPr/>
        </p:nvSpPr>
        <p:spPr>
          <a:xfrm>
            <a:off x="4267866" y="169469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动词,举荐。</a:t>
            </a:r>
            <a:endParaRPr lang="en-US" altLang="zh-CN" sz="2800" dirty="0"/>
          </a:p>
        </p:txBody>
      </p:sp>
      <p:sp>
        <p:nvSpPr>
          <p:cNvPr id="7" name="QB_8_AN.231_1#c20b367d7.bracket?pid=1cf8f50af&amp;color=0,0,0&amp;vpa=113&amp;vtp=1&amp;bbb=1"/>
          <p:cNvSpPr/>
          <p:nvPr/>
        </p:nvSpPr>
        <p:spPr>
          <a:xfrm>
            <a:off x="3239166" y="234239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动词，尽。</a:t>
            </a:r>
            <a:endParaRPr lang="en-US" altLang="zh-CN" sz="2800" dirty="0"/>
          </a:p>
        </p:txBody>
      </p:sp>
      <p:sp>
        <p:nvSpPr>
          <p:cNvPr id="9" name="QB_8_AN.233_1#c20b367d7.bracket?pid=1cf8f50af&amp;color=0,0,0&amp;vpa=114&amp;vtp=1&amp;bbb=1"/>
          <p:cNvSpPr/>
          <p:nvPr/>
        </p:nvSpPr>
        <p:spPr>
          <a:xfrm>
            <a:off x="2845467" y="299009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动词,发动。</a:t>
            </a:r>
            <a:endParaRPr lang="en-US" altLang="zh-CN" sz="2800" dirty="0"/>
          </a:p>
        </p:txBody>
      </p:sp>
      <p:sp>
        <p:nvSpPr>
          <p:cNvPr id="11" name="QB_8_AN.235_1#c20b367d7.bracket?pid=1cf8f50af&amp;color=0,0,0&amp;vpa=115&amp;vtp=1&amp;bbb=1"/>
          <p:cNvSpPr/>
          <p:nvPr/>
        </p:nvSpPr>
        <p:spPr>
          <a:xfrm>
            <a:off x="4623466" y="3637793"/>
            <a:ext cx="39195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动词,泛指拿起，举起。</a:t>
            </a:r>
            <a:endParaRPr lang="en-US" altLang="zh-CN" sz="2800" dirty="0"/>
          </a:p>
        </p:txBody>
      </p:sp>
      <p:sp>
        <p:nvSpPr>
          <p:cNvPr id="13" name="QB_8_AN.237_1#c20b367d7.bracket?pid=1cf8f50af&amp;color=0,0,0&amp;vpa=116&amp;vtp=1&amp;bbb=1"/>
          <p:cNvSpPr/>
          <p:nvPr/>
        </p:nvSpPr>
        <p:spPr>
          <a:xfrm>
            <a:off x="2845467" y="4285493"/>
            <a:ext cx="32051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动词,攻占，攻取。</a:t>
            </a:r>
            <a:endParaRPr lang="en-US" altLang="zh-CN" sz="2800" dirty="0"/>
          </a:p>
        </p:txBody>
      </p:sp>
      <p:sp>
        <p:nvSpPr>
          <p:cNvPr id="15" name="QB_8_AN.239_1#c20b367d7.bracket?pid=1cf8f50af&amp;color=0,0,0&amp;vpa=117&amp;vtp=1&amp;bbb=1"/>
          <p:cNvSpPr/>
          <p:nvPr/>
        </p:nvSpPr>
        <p:spPr>
          <a:xfrm>
            <a:off x="2845467" y="4912238"/>
            <a:ext cx="2133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动词,成功。</a:t>
            </a:r>
            <a:endParaRPr lang="en-US" altLang="zh-CN" sz="2800" dirty="0"/>
          </a:p>
        </p:txBody>
      </p:sp>
      <p:sp>
        <p:nvSpPr>
          <p:cNvPr id="16" name="QB_8_BD.228_1#c20b367d7?pid=1cf8f50af&amp;color=0,0,0&amp;vtp=1&amp;bbb=1&amp;zzd= 1"/>
          <p:cNvSpPr/>
          <p:nvPr/>
        </p:nvSpPr>
        <p:spPr>
          <a:xfrm>
            <a:off x="29050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8_BD.228_1#c20b367d7?pid=1cf8f50af&amp;color=0,0,0&amp;vtp=1&amp;bbb=1&amp;zzd= 2"/>
          <p:cNvSpPr/>
          <p:nvPr/>
        </p:nvSpPr>
        <p:spPr>
          <a:xfrm>
            <a:off x="29050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8_BD.228_1#c20b367d7?pid=1cf8f50af&amp;color=0,0,0&amp;vtp=1&amp;bbb=1&amp;zzd= 3"/>
          <p:cNvSpPr/>
          <p:nvPr/>
        </p:nvSpPr>
        <p:spPr>
          <a:xfrm>
            <a:off x="1127030" y="36428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8_BD.228_1#c20b367d7?pid=1cf8f50af&amp;color=0,0,0&amp;vtp=1&amp;bbb=1&amp;zzd= 4"/>
          <p:cNvSpPr/>
          <p:nvPr/>
        </p:nvSpPr>
        <p:spPr>
          <a:xfrm>
            <a:off x="1127030" y="42905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8_BD.228_1#c20b367d7?pid=1cf8f50af&amp;color=0,0,0&amp;vtp=1&amp;bbb=1&amp;zzd= 5"/>
          <p:cNvSpPr/>
          <p:nvPr/>
        </p:nvSpPr>
        <p:spPr>
          <a:xfrm>
            <a:off x="1482630" y="49382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8_BD.228_1#c20b367d7?pid=1cf8f50af&amp;color=0,0,0&amp;vtp=1&amp;bbb=1&amp;zzd= 6"/>
          <p:cNvSpPr/>
          <p:nvPr/>
        </p:nvSpPr>
        <p:spPr>
          <a:xfrm>
            <a:off x="2549430" y="55046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0_1#b1514b09a?pid=0a338897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拜</a:t>
            </a:r>
            <a:endParaRPr lang="en-US" altLang="zh-CN" sz="2800" dirty="0"/>
          </a:p>
        </p:txBody>
      </p:sp>
      <p:sp>
        <p:nvSpPr>
          <p:cNvPr id="3" name="QB_8_BD.241_1#33356991c?pid=b1514b09a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拜臣郎中(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谨拜表以闻(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上堂拜阿母(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42_1#33356991c.bracket?pid=b1514b09a&amp;color=0,0,0&amp;vpa=118&amp;vtp=1&amp;bbb=1"/>
          <p:cNvSpPr/>
          <p:nvPr/>
        </p:nvSpPr>
        <p:spPr>
          <a:xfrm>
            <a:off x="2527967" y="11143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动词，授官。</a:t>
            </a:r>
            <a:endParaRPr lang="en-US" altLang="zh-CN" sz="2800" dirty="0"/>
          </a:p>
        </p:txBody>
      </p:sp>
      <p:sp>
        <p:nvSpPr>
          <p:cNvPr id="6" name="QB_8_AN.244_1#33356991c.bracket?pid=b1514b09a&amp;color=0,0,0&amp;vpa=119&amp;vtp=1&amp;bbb=1"/>
          <p:cNvSpPr/>
          <p:nvPr/>
        </p:nvSpPr>
        <p:spPr>
          <a:xfrm>
            <a:off x="2845467" y="17620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动词，上,呈。</a:t>
            </a:r>
            <a:endParaRPr lang="en-US" altLang="zh-CN" sz="2800" dirty="0"/>
          </a:p>
        </p:txBody>
      </p:sp>
      <p:sp>
        <p:nvSpPr>
          <p:cNvPr id="8" name="QB_8_AN.246_1#33356991c.bracket?pid=b1514b09a&amp;color=0,0,0&amp;vpa=120&amp;vtp=1&amp;bbb=1"/>
          <p:cNvSpPr/>
          <p:nvPr/>
        </p:nvSpPr>
        <p:spPr>
          <a:xfrm>
            <a:off x="2883567" y="23887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动词，拜见。</a:t>
            </a:r>
            <a:endParaRPr lang="en-US" altLang="zh-CN" sz="2800" dirty="0"/>
          </a:p>
        </p:txBody>
      </p:sp>
      <p:sp>
        <p:nvSpPr>
          <p:cNvPr id="9" name="QB_8_BD.241_1#33356991c?pid=b1514b09a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241_1#33356991c?pid=b1514b09a&amp;color=0,0,0&amp;vtp=1&amp;bbb=1&amp;zzd= 2"/>
          <p:cNvSpPr/>
          <p:nvPr/>
        </p:nvSpPr>
        <p:spPr>
          <a:xfrm>
            <a:off x="14826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41_1#33356991c?pid=b1514b09a&amp;color=0,0,0&amp;vtp=1&amp;bbb=1&amp;zzd= 3"/>
          <p:cNvSpPr/>
          <p:nvPr/>
        </p:nvSpPr>
        <p:spPr>
          <a:xfrm>
            <a:off x="18382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7_1#794807201?pid=0a338897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除</a:t>
            </a:r>
            <a:endParaRPr lang="en-US" altLang="zh-CN" sz="2800" dirty="0"/>
          </a:p>
        </p:txBody>
      </p:sp>
      <p:sp>
        <p:nvSpPr>
          <p:cNvPr id="3" name="QB_8_BD.248_1#bc3db5ebe?pid=794807201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除臣洗马(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扶辇下除,触柱折辕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攘除奸凶，兴复汉室(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49_1#bc3db5ebe.bracket?pid=794807201&amp;color=0,0,0&amp;vpa=121&amp;vtp=1&amp;bbb=1"/>
          <p:cNvSpPr/>
          <p:nvPr/>
        </p:nvSpPr>
        <p:spPr>
          <a:xfrm>
            <a:off x="2527967" y="11143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动词，授官。</a:t>
            </a:r>
            <a:endParaRPr lang="en-US" altLang="zh-CN" sz="2800" dirty="0"/>
          </a:p>
        </p:txBody>
      </p:sp>
      <p:sp>
        <p:nvSpPr>
          <p:cNvPr id="6" name="QB_8_AN.251_1#bc3db5ebe.bracket?pid=794807201&amp;color=0,0,0&amp;vpa=122&amp;vtp=1&amp;bbb=1"/>
          <p:cNvSpPr/>
          <p:nvPr/>
        </p:nvSpPr>
        <p:spPr>
          <a:xfrm>
            <a:off x="775366" y="2409703"/>
            <a:ext cx="10260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名词，宫殿的台阶，一说指门与屏（今所谓照壁）之间的通道。</a:t>
            </a:r>
            <a:endParaRPr lang="en-US" altLang="zh-CN" sz="2800" dirty="0"/>
          </a:p>
        </p:txBody>
      </p:sp>
      <p:sp>
        <p:nvSpPr>
          <p:cNvPr id="8" name="QB_8_AN.253_1#bc3db5ebe.bracket?pid=794807201&amp;color=0,0,0&amp;vpa=123&amp;vtp=1&amp;bbb=1"/>
          <p:cNvSpPr/>
          <p:nvPr/>
        </p:nvSpPr>
        <p:spPr>
          <a:xfrm>
            <a:off x="4305966" y="3036448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动词，排除，铲。</a:t>
            </a:r>
            <a:endParaRPr lang="en-US" altLang="zh-CN" sz="2800" dirty="0"/>
          </a:p>
        </p:txBody>
      </p:sp>
      <p:sp>
        <p:nvSpPr>
          <p:cNvPr id="9" name="QB_8_BD.248_1#bc3db5ebe?pid=794807201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248_1#bc3db5ebe?pid=794807201&amp;color=0,0,0&amp;vtp=1&amp;bbb=1&amp;zzd= 2"/>
          <p:cNvSpPr/>
          <p:nvPr/>
        </p:nvSpPr>
        <p:spPr>
          <a:xfrm>
            <a:off x="21938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48_1#bc3db5ebe?pid=794807201&amp;color=0,0,0&amp;vtp=1&amp;bbb=1&amp;zzd= 4"/>
          <p:cNvSpPr/>
          <p:nvPr/>
        </p:nvSpPr>
        <p:spPr>
          <a:xfrm>
            <a:off x="14826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54_1#3a4cf453c?pid=0a338897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行</a:t>
            </a:r>
            <a:endParaRPr lang="en-US" altLang="zh-CN" sz="2800" dirty="0"/>
          </a:p>
        </p:txBody>
      </p:sp>
      <p:sp>
        <p:nvSpPr>
          <p:cNvPr id="3" name="QB_8_BD.255_1#bc2502839?pid=3a4cf453c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行年四岁(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九岁不行(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余嘉其能行古道(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56_1#bc2502839.bracket?pid=3a4cf453c&amp;color=0,0,0&amp;vpa=124&amp;vtp=1&amp;bbb=1"/>
          <p:cNvSpPr/>
          <p:nvPr/>
        </p:nvSpPr>
        <p:spPr>
          <a:xfrm>
            <a:off x="2527967" y="11143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动词，经历。</a:t>
            </a:r>
            <a:endParaRPr lang="en-US" altLang="zh-CN" sz="2800" dirty="0"/>
          </a:p>
        </p:txBody>
      </p:sp>
      <p:sp>
        <p:nvSpPr>
          <p:cNvPr id="6" name="QB_8_AN.258_1#bc2502839.bracket?pid=3a4cf453c&amp;color=0,0,0&amp;vpa=125&amp;vtp=1&amp;bbb=1"/>
          <p:cNvSpPr/>
          <p:nvPr/>
        </p:nvSpPr>
        <p:spPr>
          <a:xfrm>
            <a:off x="2527967" y="176200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动词，走路。</a:t>
            </a:r>
            <a:endParaRPr lang="en-US" altLang="zh-CN" sz="2800" dirty="0"/>
          </a:p>
        </p:txBody>
      </p:sp>
      <p:sp>
        <p:nvSpPr>
          <p:cNvPr id="8" name="QB_8_AN.260_1#bc2502839.bracket?pid=3a4cf453c&amp;color=0,0,0&amp;vpa=126&amp;vtp=1&amp;bbb=1"/>
          <p:cNvSpPr/>
          <p:nvPr/>
        </p:nvSpPr>
        <p:spPr>
          <a:xfrm>
            <a:off x="3594766" y="23887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动词，施行。</a:t>
            </a:r>
            <a:endParaRPr lang="en-US" altLang="zh-CN" sz="2800" dirty="0"/>
          </a:p>
        </p:txBody>
      </p:sp>
      <p:sp>
        <p:nvSpPr>
          <p:cNvPr id="9" name="QB_8_BD.255_1#bc2502839?pid=3a4cf453c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255_1#bc2502839?pid=3a4cf453c&amp;color=0,0,0&amp;vtp=1&amp;bbb=1&amp;zzd= 2"/>
          <p:cNvSpPr/>
          <p:nvPr/>
        </p:nvSpPr>
        <p:spPr>
          <a:xfrm>
            <a:off x="21938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55_1#bc2502839?pid=3a4cf453c&amp;color=0,0,0&amp;vtp=1&amp;bbb=1&amp;zzd= 3"/>
          <p:cNvSpPr/>
          <p:nvPr/>
        </p:nvSpPr>
        <p:spPr>
          <a:xfrm>
            <a:off x="25494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1_1#980c08550?pid=0a338897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薄</a:t>
            </a:r>
            <a:endParaRPr lang="en-US" altLang="zh-CN" sz="2800" dirty="0"/>
          </a:p>
        </p:txBody>
      </p:sp>
      <p:sp>
        <p:nvSpPr>
          <p:cNvPr id="3" name="QB_8_BD.262_1#eff050c2f?pid=980c08550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但以刘日薄西山(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门衰祚薄,晚有儿息(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不宜妄自菲薄(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63_1#eff050c2f.bracket?pid=980c08550&amp;color=0,0,0&amp;vpa=127&amp;vtp=1&amp;bbb=1"/>
          <p:cNvSpPr/>
          <p:nvPr/>
        </p:nvSpPr>
        <p:spPr>
          <a:xfrm>
            <a:off x="3556666" y="111430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动词,迫近。</a:t>
            </a:r>
            <a:endParaRPr lang="en-US" altLang="zh-CN" sz="2800" dirty="0"/>
          </a:p>
        </p:txBody>
      </p:sp>
      <p:sp>
        <p:nvSpPr>
          <p:cNvPr id="6" name="QB_8_AN.265_1#eff050c2f.bracket?pid=980c08550&amp;color=0,0,0&amp;vpa=128&amp;vtp=1&amp;bbb=1"/>
          <p:cNvSpPr/>
          <p:nvPr/>
        </p:nvSpPr>
        <p:spPr>
          <a:xfrm>
            <a:off x="4001166" y="1762003"/>
            <a:ext cx="24907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形容词,浅薄。</a:t>
            </a:r>
            <a:endParaRPr lang="en-US" altLang="zh-CN" sz="2800" dirty="0"/>
          </a:p>
        </p:txBody>
      </p:sp>
      <p:sp>
        <p:nvSpPr>
          <p:cNvPr id="8" name="QB_8_AN.267_1#eff050c2f.bracket?pid=980c08550&amp;color=0,0,0&amp;vpa=129&amp;vtp=1&amp;bbb=1"/>
          <p:cNvSpPr/>
          <p:nvPr/>
        </p:nvSpPr>
        <p:spPr>
          <a:xfrm>
            <a:off x="3201066" y="2388748"/>
            <a:ext cx="2133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动词,轻视。</a:t>
            </a:r>
            <a:endParaRPr lang="en-US" altLang="zh-CN" sz="2800" dirty="0"/>
          </a:p>
        </p:txBody>
      </p:sp>
      <p:sp>
        <p:nvSpPr>
          <p:cNvPr id="9" name="QO_7_BD.268_1#e7f0c3984?pid=0a338897c&amp;color=0,0,0&amp;vtp=1&amp;bbb=1"/>
          <p:cNvSpPr/>
          <p:nvPr/>
        </p:nvSpPr>
        <p:spPr>
          <a:xfrm>
            <a:off x="612648" y="29605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矜</a:t>
            </a:r>
            <a:endParaRPr lang="en-US" altLang="zh-CN" sz="2800" dirty="0"/>
          </a:p>
        </p:txBody>
      </p:sp>
      <p:sp>
        <p:nvSpPr>
          <p:cNvPr id="10" name="QB_8_BD.269_1#67b26f4a3?pid=e7f0c3984&amp;color=0,0,0&amp;vtp=1&amp;bbb=1"/>
          <p:cNvSpPr/>
          <p:nvPr/>
        </p:nvSpPr>
        <p:spPr>
          <a:xfrm>
            <a:off x="612648" y="360477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犹蒙矜育(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不矜名节(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B_8_AN.270_1#67b26f4a3.bracket?pid=e7f0c3984&amp;color=0,0,0&amp;vpa=130&amp;vtp=1&amp;bbb=1"/>
          <p:cNvSpPr/>
          <p:nvPr/>
        </p:nvSpPr>
        <p:spPr>
          <a:xfrm>
            <a:off x="2489867" y="3612393"/>
            <a:ext cx="21336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动词,怜悯。</a:t>
            </a:r>
            <a:endParaRPr lang="en-US" altLang="zh-CN" sz="2800" dirty="0"/>
          </a:p>
        </p:txBody>
      </p:sp>
      <p:sp>
        <p:nvSpPr>
          <p:cNvPr id="13" name="QB_8_AN.272_1#67b26f4a3.bracket?pid=e7f0c3984&amp;color=0,0,0&amp;vpa=131&amp;vtp=1&amp;bbb=1"/>
          <p:cNvSpPr/>
          <p:nvPr/>
        </p:nvSpPr>
        <p:spPr>
          <a:xfrm>
            <a:off x="2489867" y="4239138"/>
            <a:ext cx="320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动词,看重、推崇。</a:t>
            </a:r>
            <a:endParaRPr lang="en-US" altLang="zh-CN" sz="2800" dirty="0"/>
          </a:p>
        </p:txBody>
      </p:sp>
      <p:sp>
        <p:nvSpPr>
          <p:cNvPr id="14" name="QB_8_BD.262_1#eff050c2f?pid=980c08550&amp;color=0,0,0&amp;vtp=1&amp;bbb=1&amp;zzd= 1"/>
          <p:cNvSpPr/>
          <p:nvPr/>
        </p:nvSpPr>
        <p:spPr>
          <a:xfrm>
            <a:off x="25494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262_1#eff050c2f?pid=980c08550&amp;color=0,0,0&amp;vtp=1&amp;bbb=1&amp;zzd= 2"/>
          <p:cNvSpPr/>
          <p:nvPr/>
        </p:nvSpPr>
        <p:spPr>
          <a:xfrm>
            <a:off x="21938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8_BD.262_1#eff050c2f?pid=980c08550&amp;color=0,0,0&amp;vtp=1&amp;bbb=1&amp;zzd= 3"/>
          <p:cNvSpPr/>
          <p:nvPr/>
        </p:nvSpPr>
        <p:spPr>
          <a:xfrm>
            <a:off x="29050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8_BD.269_1#67b26f4a3?pid=e7f0c3984&amp;color=0,0,0&amp;vtp=1&amp;bbb=1&amp;zzd= 1"/>
          <p:cNvSpPr/>
          <p:nvPr/>
        </p:nvSpPr>
        <p:spPr>
          <a:xfrm>
            <a:off x="1838230" y="426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8_BD.269_1#67b26f4a3?pid=e7f0c3984&amp;color=0,0,0&amp;vtp=1&amp;bbb=1&amp;zzd= 2"/>
          <p:cNvSpPr/>
          <p:nvPr/>
        </p:nvSpPr>
        <p:spPr>
          <a:xfrm>
            <a:off x="1482630" y="48315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1" grpId="0" animBg="1" build="p"/>
      <p:bldP spid="13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3_1#c1a5aac40?pid=0a338897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</a:t>
            </a:r>
            <a:endParaRPr lang="en-US" altLang="zh-CN" sz="2800" dirty="0"/>
          </a:p>
        </p:txBody>
      </p:sp>
      <p:sp>
        <p:nvSpPr>
          <p:cNvPr id="3" name="QB_8_BD.274_1#24f6d68a4?pid=c1a5aac40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臣欲奉诏奔驰，则刘病日笃(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故木受绳则直(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此则岳阳楼之大观也(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入则无法家拂士,出则无敌国外患者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75_1#24f6d68a4.bracket?pid=c1a5aac40&amp;color=0,0,0&amp;vpa=132&amp;vtp=1&amp;bbb=1"/>
          <p:cNvSpPr/>
          <p:nvPr/>
        </p:nvSpPr>
        <p:spPr>
          <a:xfrm>
            <a:off x="5372766" y="1114303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连词，表转折，然而。</a:t>
            </a:r>
            <a:endParaRPr lang="en-US" altLang="zh-CN" sz="2800" dirty="0"/>
          </a:p>
        </p:txBody>
      </p:sp>
      <p:sp>
        <p:nvSpPr>
          <p:cNvPr id="6" name="QB_8_AN.277_1#24f6d68a4.bracket?pid=c1a5aac40&amp;color=0,0,0&amp;vpa=133&amp;vtp=1&amp;bbb=1"/>
          <p:cNvSpPr/>
          <p:nvPr/>
        </p:nvSpPr>
        <p:spPr>
          <a:xfrm>
            <a:off x="3239166" y="176200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连词，表承接，就。</a:t>
            </a:r>
            <a:endParaRPr lang="en-US" altLang="zh-CN" sz="2800" dirty="0"/>
          </a:p>
        </p:txBody>
      </p:sp>
      <p:sp>
        <p:nvSpPr>
          <p:cNvPr id="8" name="QB_8_AN.279_1#24f6d68a4.bracket?pid=c1a5aac40&amp;color=0,0,0&amp;vpa=134&amp;vtp=1&amp;bbb=1"/>
          <p:cNvSpPr/>
          <p:nvPr/>
        </p:nvSpPr>
        <p:spPr>
          <a:xfrm>
            <a:off x="4318666" y="2409703"/>
            <a:ext cx="59721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副词，表肯定，相当于“乃”，就是。</a:t>
            </a:r>
            <a:endParaRPr lang="en-US" altLang="zh-CN" sz="2800" dirty="0"/>
          </a:p>
        </p:txBody>
      </p:sp>
      <p:sp>
        <p:nvSpPr>
          <p:cNvPr id="10" name="QB_8_AN.281_1#24f6d68a4.bracket?pid=c1a5aac40&amp;color=0,0,0&amp;vpa=135&amp;vtp=1&amp;bbb=1"/>
          <p:cNvSpPr/>
          <p:nvPr/>
        </p:nvSpPr>
        <p:spPr>
          <a:xfrm>
            <a:off x="762666" y="3684148"/>
            <a:ext cx="5257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连词，表假设，相当于“假如”。</a:t>
            </a:r>
            <a:endParaRPr lang="en-US" altLang="zh-CN" sz="2800" dirty="0"/>
          </a:p>
        </p:txBody>
      </p:sp>
      <p:sp>
        <p:nvSpPr>
          <p:cNvPr id="11" name="QB_8_BD.274_1#24f6d68a4?pid=c1a5aac40&amp;color=0,0,0&amp;vtp=1&amp;bbb=1&amp;zzd= 1"/>
          <p:cNvSpPr/>
          <p:nvPr/>
        </p:nvSpPr>
        <p:spPr>
          <a:xfrm>
            <a:off x="36162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274_1#24f6d68a4?pid=c1a5aac40&amp;color=0,0,0&amp;vtp=1&amp;bbb=1&amp;zzd= 2"/>
          <p:cNvSpPr/>
          <p:nvPr/>
        </p:nvSpPr>
        <p:spPr>
          <a:xfrm>
            <a:off x="25494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274_1#24f6d68a4?pid=c1a5aac40&amp;color=0,0,0&amp;vtp=1&amp;bbb=1&amp;zzd= 3"/>
          <p:cNvSpPr/>
          <p:nvPr/>
        </p:nvSpPr>
        <p:spPr>
          <a:xfrm>
            <a:off x="14826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274_1#24f6d68a4?pid=c1a5aac40&amp;color=0,0,0&amp;vtp=1&amp;bbb=1&amp;zzd= 4"/>
          <p:cNvSpPr/>
          <p:nvPr/>
        </p:nvSpPr>
        <p:spPr>
          <a:xfrm>
            <a:off x="14826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ee24ba21?pid=aa6310b8a&amp;color=0,0,0&amp;vtp=1&amp;bt=1&amp;bbb=1&amp;hb=1"/>
          <p:cNvSpPr/>
          <p:nvPr/>
        </p:nvSpPr>
        <p:spPr>
          <a:xfrm>
            <a:off x="612648" y="468000"/>
            <a:ext cx="10963656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文言文中常见的谦敬辞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常见谦辞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在古代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字族谦辞用于对别人称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自己的辈分高的或同辈年纪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大的亲属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字族谦辞用于对别人称自己的辈分低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的或同辈年纪小的亲属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舍侄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舍弟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当用于自称时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字族谦辞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鄙人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鄙见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还有一类以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字开头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用于自称的谦辞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字族谦辞用于称跟自己有关的事物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敝处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族谦辞用于称自己的文章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见解等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拙著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拙作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ee24ba21?pid=aa6310b8a&amp;color=0,0,0&amp;vtp=1&amp;bt=1&amp;bbb=1&amp;hb=1"/>
          <p:cNvSpPr/>
          <p:nvPr/>
        </p:nvSpPr>
        <p:spPr>
          <a:xfrm>
            <a:off x="612648" y="468000"/>
            <a:ext cx="10963656" cy="57950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常见敬辞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字族敬辞包括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表示恭敬地阅读对方的作品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意为探望对方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多用于托人办事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）。②“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字族敬辞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礼貌地询问对方在哪里工作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敬指老人家年龄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表达对对方见解的尊重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敬称对方的学生或徒弟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。③“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字族敬辞包括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礼貌地询问对方的姓氏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恭敬地询问对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方的年龄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。④“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字族敬辞用于别人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多指长辈或上级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对自己的行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通常用于称对方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尤其是顾客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对本企业事务的询问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是对别人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尤其是长辈或上级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对自己爱护的敬称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。⑤“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族敬辞表示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荣幸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用于对方来临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是对对方到来的敬称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多用于感谢对方来访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则是商家对顾客到来的敬称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#2.3.1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82_1#9378d482c?pid=aa6310b8a&amp;color=0,0,0&amp;vtp=1&amp;bt=1&amp;bbb=1"/>
          <p:cNvSpPr/>
          <p:nvPr/>
        </p:nvSpPr>
        <p:spPr>
          <a:xfrm>
            <a:off x="612648" y="468000"/>
            <a:ext cx="1096365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83_1#c5d5ab869?pid=9378d482c&amp;color=0,0,0&amp;vtp=1&amp;bbb=1"/>
          <p:cNvSpPr/>
          <p:nvPr/>
        </p:nvSpPr>
        <p:spPr>
          <a:xfrm>
            <a:off x="612648" y="1090236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臣欲奉诏奔驰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，则刘病日笃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7_AN.284_1#c5d5ab869.blank?pid=9378d482c&amp;color=0,0,0&amp;vpa=136&amp;vtp=1&amp;bbb=1"/>
          <p:cNvSpPr/>
          <p:nvPr/>
        </p:nvSpPr>
        <p:spPr>
          <a:xfrm>
            <a:off x="1511967" y="1667578"/>
            <a:ext cx="454501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名词作状语，一天比一天。</a:t>
            </a:r>
            <a:endParaRPr lang="en-US" altLang="zh-CN" sz="2800" dirty="0"/>
          </a:p>
        </p:txBody>
      </p:sp>
      <p:sp>
        <p:nvSpPr>
          <p:cNvPr id="5" name="QB_7_BD.285_1#ed830aa1d?pid=9378d482c&amp;color=0,0,0&amp;vtp=1&amp;bbb=1"/>
          <p:cNvSpPr/>
          <p:nvPr/>
        </p:nvSpPr>
        <p:spPr>
          <a:xfrm>
            <a:off x="612648" y="2331534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外无期功强近之亲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6" name="QB_7_AN.286_1#ed830aa1d.blank?pid=9378d482c&amp;color=0,0,0&amp;vpa=137&amp;vtp=1&amp;bbb=1"/>
          <p:cNvSpPr/>
          <p:nvPr/>
        </p:nvSpPr>
        <p:spPr>
          <a:xfrm>
            <a:off x="1511967" y="2908876"/>
            <a:ext cx="38306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名词作状语，在外面。</a:t>
            </a:r>
            <a:endParaRPr lang="en-US" altLang="zh-CN" sz="2800" dirty="0"/>
          </a:p>
        </p:txBody>
      </p:sp>
      <p:sp>
        <p:nvSpPr>
          <p:cNvPr id="7" name="QB_7_BD.287_1#e3026fc0c?pid=9378d482c&amp;color=0,0,0&amp;vtp=1&amp;bbb=1"/>
          <p:cNvSpPr/>
          <p:nvPr/>
        </p:nvSpPr>
        <p:spPr>
          <a:xfrm>
            <a:off x="612648" y="3572832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猥以微贱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8" name="QB_7_AN.288_1#e3026fc0c.blank?pid=9378d482c&amp;color=0,0,0&amp;vpa=138&amp;vtp=1&amp;bbb=1"/>
          <p:cNvSpPr/>
          <p:nvPr/>
        </p:nvSpPr>
        <p:spPr>
          <a:xfrm>
            <a:off x="1499267" y="4150174"/>
            <a:ext cx="52593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形容词作名词，卑微低贱的人。</a:t>
            </a:r>
            <a:endParaRPr lang="en-US" altLang="zh-CN" sz="2800" dirty="0"/>
          </a:p>
        </p:txBody>
      </p:sp>
      <p:sp>
        <p:nvSpPr>
          <p:cNvPr id="9" name="QB_7_BD.289_1#6f6782b52?pid=9378d482c&amp;color=0,0,0&amp;vtp=1&amp;bbb=1"/>
          <p:cNvSpPr/>
          <p:nvPr/>
        </p:nvSpPr>
        <p:spPr>
          <a:xfrm>
            <a:off x="612648" y="4814130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凡在故老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10" name="QB_7_AN.290_1#6f6782b52.blank?pid=9378d482c&amp;color=0,0,0&amp;vpa=139&amp;vtp=1&amp;bbb=1"/>
          <p:cNvSpPr/>
          <p:nvPr/>
        </p:nvSpPr>
        <p:spPr>
          <a:xfrm>
            <a:off x="1511967" y="5391472"/>
            <a:ext cx="490220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形容词作名词，元老，旧臣。</a:t>
            </a:r>
            <a:endParaRPr lang="en-US" altLang="zh-CN" sz="2800" dirty="0"/>
          </a:p>
        </p:txBody>
      </p:sp>
      <p:sp>
        <p:nvSpPr>
          <p:cNvPr id="11" name="QB_7_BD.283_1#c5d5ab869?pid=9378d482c&amp;color=0,0,0&amp;vtp=1&amp;bbb=1&amp;zzd= 1"/>
          <p:cNvSpPr/>
          <p:nvPr/>
        </p:nvSpPr>
        <p:spPr>
          <a:xfrm>
            <a:off x="4683030" y="172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285_1#ed830aa1d?pid=9378d482c&amp;color=0,0,0&amp;vtp=1&amp;bbb=1&amp;zzd= 1"/>
          <p:cNvSpPr/>
          <p:nvPr/>
        </p:nvSpPr>
        <p:spPr>
          <a:xfrm>
            <a:off x="1127030" y="2966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287_1#e3026fc0c?pid=9378d482c&amp;color=0,0,0&amp;vtp=1&amp;bbb=1&amp;zzd= 1"/>
          <p:cNvSpPr/>
          <p:nvPr/>
        </p:nvSpPr>
        <p:spPr>
          <a:xfrm>
            <a:off x="1838230" y="4207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287_1#e3026fc0c?pid=9378d482c&amp;color=0,0,0&amp;vtp=1&amp;bbb=1&amp;zzd= 1"/>
          <p:cNvSpPr/>
          <p:nvPr/>
        </p:nvSpPr>
        <p:spPr>
          <a:xfrm>
            <a:off x="2193830" y="4207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289_1#6f6782b52?pid=9378d482c&amp;color=0,0,0&amp;vtp=1&amp;bbb=1&amp;zzd= 1"/>
          <p:cNvSpPr/>
          <p:nvPr/>
        </p:nvSpPr>
        <p:spPr>
          <a:xfrm>
            <a:off x="1838230" y="5449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289_1#6f6782b52?pid=9378d482c&amp;color=0,0,0&amp;vtp=1&amp;bbb=1&amp;zzd= 1"/>
          <p:cNvSpPr/>
          <p:nvPr/>
        </p:nvSpPr>
        <p:spPr>
          <a:xfrm>
            <a:off x="2193830" y="5449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1_1#6ee9f6970?pid=9378d482c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是以区区不能废远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7_AN.292_1#6ee9f6970.blank?pid=9378d482c&amp;color=0,0,0&amp;vpa=140&amp;vtp=1&amp;bbb=1"/>
          <p:cNvSpPr/>
          <p:nvPr/>
        </p:nvSpPr>
        <p:spPr>
          <a:xfrm>
            <a:off x="1511967" y="1064265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形容词作动词，远离。</a:t>
            </a:r>
            <a:endParaRPr lang="en-US" altLang="zh-CN" sz="2800" dirty="0"/>
          </a:p>
        </p:txBody>
      </p:sp>
      <p:sp>
        <p:nvSpPr>
          <p:cNvPr id="4" name="QB_7_BD.293_1#0316b82e8?pid=9378d482c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则刘病日笃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7_AN.294_1#0316b82e8.blank?pid=9378d482c&amp;color=0,0,0&amp;vpa=141&amp;vtp=1&amp;bbb=1"/>
          <p:cNvSpPr/>
          <p:nvPr/>
        </p:nvSpPr>
        <p:spPr>
          <a:xfrm>
            <a:off x="1511967" y="2340678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形容词作动词，病重。</a:t>
            </a:r>
            <a:endParaRPr lang="en-US" altLang="zh-CN" sz="2800" dirty="0"/>
          </a:p>
        </p:txBody>
      </p:sp>
      <p:sp>
        <p:nvSpPr>
          <p:cNvPr id="6" name="QB_7_BD.295_1#5fbb63f12?pid=9378d482c&amp;color=0,0,0&amp;vtp=1&amp;bbb=1"/>
          <p:cNvSpPr/>
          <p:nvPr/>
        </p:nvSpPr>
        <p:spPr>
          <a:xfrm>
            <a:off x="612648" y="302139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臣之进退，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实为狼狈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7" name="QB_7_AN.296_1#5fbb63f12.blank?pid=9378d482c&amp;color=0,0,0&amp;vpa=142&amp;vtp=1&amp;bbb=1"/>
          <p:cNvSpPr/>
          <p:nvPr/>
        </p:nvSpPr>
        <p:spPr>
          <a:xfrm>
            <a:off x="1499267" y="3617663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动词作名词，进退两难的窘状。</a:t>
            </a:r>
            <a:endParaRPr lang="en-US" altLang="zh-CN" sz="2800" dirty="0"/>
          </a:p>
        </p:txBody>
      </p:sp>
      <p:sp>
        <p:nvSpPr>
          <p:cNvPr id="8" name="QB_7_BD.291_1#6ee9f6970?pid=9378d482c&amp;color=0,0,0&amp;vtp=1&amp;bt=1&amp;bbb=1&amp;zzd= 1"/>
          <p:cNvSpPr/>
          <p:nvPr/>
        </p:nvSpPr>
        <p:spPr>
          <a:xfrm>
            <a:off x="3616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93_1#0316b82e8?pid=9378d482c&amp;color=0,0,0&amp;vtp=1&amp;bbb=1&amp;zzd= 1"/>
          <p:cNvSpPr/>
          <p:nvPr/>
        </p:nvSpPr>
        <p:spPr>
          <a:xfrm>
            <a:off x="25494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295_1#5fbb63f12?pid=9378d482c&amp;color=0,0,0&amp;vtp=1&amp;bbb=1&amp;zzd= 1"/>
          <p:cNvSpPr/>
          <p:nvPr/>
        </p:nvSpPr>
        <p:spPr>
          <a:xfrm>
            <a:off x="1838230" y="368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295_1#5fbb63f12?pid=9378d482c&amp;color=0,0,0&amp;vtp=1&amp;bbb=1&amp;zzd= 1"/>
          <p:cNvSpPr/>
          <p:nvPr/>
        </p:nvSpPr>
        <p:spPr>
          <a:xfrm>
            <a:off x="2193830" y="368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1fe8d212.fixed?pid=f193bb212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11fe8d212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7_1#081a0e66e?pid=9378d482c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臣具以表闻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3" name="QB_7_AN.298_1#081a0e66e.blank?pid=9378d482c&amp;color=0,0,0&amp;vpa=143&amp;vtp=1&amp;bbb=1"/>
          <p:cNvSpPr/>
          <p:nvPr/>
        </p:nvSpPr>
        <p:spPr>
          <a:xfrm>
            <a:off x="1499267" y="1064265"/>
            <a:ext cx="5616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动词的使动用法，使上闻、报告。</a:t>
            </a:r>
            <a:endParaRPr lang="en-US" altLang="zh-CN" sz="2800" dirty="0"/>
          </a:p>
        </p:txBody>
      </p:sp>
      <p:sp>
        <p:nvSpPr>
          <p:cNvPr id="4" name="QB_7_BD.299_1#f6e9d0f35?pid=9378d482c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祖母无臣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，无以终余年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5" name="QB_7_AN.300_1#f6e9d0f35.blank?pid=9378d482c&amp;color=0,0,0&amp;vpa=144&amp;vtp=1&amp;bbb=1"/>
          <p:cNvSpPr/>
          <p:nvPr/>
        </p:nvSpPr>
        <p:spPr>
          <a:xfrm>
            <a:off x="1499267" y="2340678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过完。</a:t>
            </a:r>
            <a:endParaRPr lang="en-US" altLang="zh-CN" sz="2800" dirty="0"/>
          </a:p>
        </p:txBody>
      </p:sp>
      <p:sp>
        <p:nvSpPr>
          <p:cNvPr id="6" name="QB_7_BD.297_1#081a0e66e?pid=9378d482c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99_1#f6e9d0f35?pid=9378d482c&amp;color=0,0,0&amp;vtp=1&amp;bbb=1&amp;zzd= 1"/>
          <p:cNvSpPr/>
          <p:nvPr/>
        </p:nvSpPr>
        <p:spPr>
          <a:xfrm>
            <a:off x="36162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01_1#99c7881a4?pid=aa6310b8a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302_1#d6b4e46f8?pid=99c7881a4&amp;color=0,0,0&amp;vtp=1&amp;bb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今臣亡国贱俘。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7_AN.303_1#d6b4e46f8.blank?pid=99c7881a4&amp;color=0,0,0&amp;vpa=145&amp;vtp=1&amp;bbb=1"/>
          <p:cNvSpPr/>
          <p:nvPr/>
        </p:nvSpPr>
        <p:spPr>
          <a:xfrm>
            <a:off x="1867567" y="1728538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判断句，无标志判断句。</a:t>
            </a:r>
            <a:endParaRPr lang="en-US" altLang="zh-CN" sz="2800" dirty="0"/>
          </a:p>
        </p:txBody>
      </p:sp>
      <p:sp>
        <p:nvSpPr>
          <p:cNvPr id="5" name="QB_7_AN.304_1#d6b4e46f8.blank?pid=99c7881a4&amp;color=0,0,0&amp;vpa=146&amp;vtp=1&amp;bbb=1"/>
          <p:cNvSpPr/>
          <p:nvPr/>
        </p:nvSpPr>
        <p:spPr>
          <a:xfrm>
            <a:off x="1867567" y="2355283"/>
            <a:ext cx="4545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现在我是卑贱的亡国之俘。</a:t>
            </a:r>
            <a:endParaRPr lang="en-US" altLang="zh-CN" sz="2800" dirty="0"/>
          </a:p>
        </p:txBody>
      </p:sp>
      <p:sp>
        <p:nvSpPr>
          <p:cNvPr id="6" name="QB_7_BD.305_1#73edd72ec?pid=99c7881a4&amp;color=0,0,0&amp;vtp=1&amp;bbb=1"/>
          <p:cNvSpPr/>
          <p:nvPr/>
        </p:nvSpPr>
        <p:spPr>
          <a:xfrm>
            <a:off x="612648" y="30417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非臣陨首所能上报。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7" name="QB_7_AN.306_1#73edd72ec.blank?pid=99c7881a4&amp;color=0,0,0&amp;vpa=147&amp;vtp=1&amp;bbb=1"/>
          <p:cNvSpPr/>
          <p:nvPr/>
        </p:nvSpPr>
        <p:spPr>
          <a:xfrm>
            <a:off x="1867567" y="3658938"/>
            <a:ext cx="49006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判断句，“非”表示否定判断。</a:t>
            </a:r>
            <a:endParaRPr lang="en-US" altLang="zh-CN" sz="2800" dirty="0"/>
          </a:p>
        </p:txBody>
      </p:sp>
      <p:sp>
        <p:nvSpPr>
          <p:cNvPr id="8" name="QB_7_AN.307_1#73edd72ec.blank?pid=99c7881a4&amp;color=0,0,0&amp;vpa=148&amp;vtp=1&amp;bbb=1"/>
          <p:cNvSpPr/>
          <p:nvPr/>
        </p:nvSpPr>
        <p:spPr>
          <a:xfrm>
            <a:off x="1854867" y="4285683"/>
            <a:ext cx="7045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（皇帝的恩遇）不是我用生命所能报答的。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8_1#215d6cd12?pid=99c7881a4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急于星火。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7_AN.309_1#215d6cd12.blank?pid=99c7881a4&amp;color=0,0,0&amp;vpa=149&amp;vtp=1&amp;bbb=1"/>
          <p:cNvSpPr/>
          <p:nvPr/>
        </p:nvSpPr>
        <p:spPr>
          <a:xfrm>
            <a:off x="1854867" y="1085220"/>
            <a:ext cx="66865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状语后置句，正常语序应为“于星火急”。</a:t>
            </a:r>
            <a:endParaRPr lang="en-US" altLang="zh-CN" sz="2800" dirty="0"/>
          </a:p>
        </p:txBody>
      </p:sp>
      <p:sp>
        <p:nvSpPr>
          <p:cNvPr id="4" name="QB_7_AN.310_1#215d6cd12.blank?pid=99c7881a4&amp;color=0,0,0&amp;vpa=150&amp;vtp=1&amp;bbb=1"/>
          <p:cNvSpPr/>
          <p:nvPr/>
        </p:nvSpPr>
        <p:spPr>
          <a:xfrm>
            <a:off x="1867567" y="1711965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比流星还要急迫。</a:t>
            </a:r>
            <a:endParaRPr lang="en-US" altLang="zh-CN" sz="2800" dirty="0"/>
          </a:p>
        </p:txBody>
      </p:sp>
      <p:sp>
        <p:nvSpPr>
          <p:cNvPr id="5" name="QB_7_BD.311_1#9331818cc?pid=99c7881a4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是臣尽节于陛下之日长。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6" name="QB_7_AN.312_1#9331818cc.blank?pid=99c7881a4&amp;color=0,0,0&amp;vpa=151&amp;vtp=1&amp;bbb=1"/>
          <p:cNvSpPr/>
          <p:nvPr/>
        </p:nvSpPr>
        <p:spPr>
          <a:xfrm>
            <a:off x="1854867" y="3015048"/>
            <a:ext cx="88296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状语后置句，正常语序应为“是臣于陛下尽节之日长”。</a:t>
            </a:r>
            <a:endParaRPr lang="en-US" altLang="zh-CN" sz="2800" dirty="0"/>
          </a:p>
        </p:txBody>
      </p:sp>
      <p:sp>
        <p:nvSpPr>
          <p:cNvPr id="7" name="QB_7_AN.313_1#9331818cc.blank?pid=99c7881a4&amp;color=0,0,0&amp;vpa=152&amp;vtp=1&amp;bbb=1"/>
          <p:cNvSpPr/>
          <p:nvPr/>
        </p:nvSpPr>
        <p:spPr>
          <a:xfrm>
            <a:off x="1854867" y="3641793"/>
            <a:ext cx="7402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这样（看来）我在陛下面前尽忠的日子还长。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4_1#73d9dd4db?pid=99c7881a4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而刘夙婴疾病。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3" name="QB_7_AN.315_1#73d9dd4db.blank?pid=99c7881a4&amp;color=0,0,0&amp;vpa=153&amp;vtp=1&amp;bbb=1"/>
          <p:cNvSpPr/>
          <p:nvPr/>
        </p:nvSpPr>
        <p:spPr>
          <a:xfrm>
            <a:off x="1867567" y="1085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被动句。</a:t>
            </a:r>
            <a:endParaRPr lang="en-US" altLang="zh-CN" sz="2800" dirty="0"/>
          </a:p>
        </p:txBody>
      </p:sp>
      <p:sp>
        <p:nvSpPr>
          <p:cNvPr id="4" name="QB_7_AN.316_1#73d9dd4db.blank?pid=99c7881a4&amp;color=0,0,0&amp;vpa=154&amp;vtp=1&amp;bbb=1"/>
          <p:cNvSpPr/>
          <p:nvPr/>
        </p:nvSpPr>
        <p:spPr>
          <a:xfrm>
            <a:off x="1867567" y="1711965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而祖母刘氏早已被疾病缠身。</a:t>
            </a:r>
            <a:endParaRPr lang="en-US" altLang="zh-CN" sz="2800" dirty="0"/>
          </a:p>
        </p:txBody>
      </p:sp>
      <p:sp>
        <p:nvSpPr>
          <p:cNvPr id="5" name="QB_7_BD.317_1#c49d394fa?pid=99c7881a4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则告诉不许。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6" name="QB_7_AN.318_1#c49d394fa.blank?pid=99c7881a4&amp;color=0,0,0&amp;vpa=155&amp;vtp=1&amp;bbb=1"/>
          <p:cNvSpPr/>
          <p:nvPr/>
        </p:nvSpPr>
        <p:spPr>
          <a:xfrm>
            <a:off x="1867567" y="3015048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被动句。</a:t>
            </a:r>
            <a:endParaRPr lang="en-US" altLang="zh-CN" sz="2800" dirty="0"/>
          </a:p>
        </p:txBody>
      </p:sp>
      <p:sp>
        <p:nvSpPr>
          <p:cNvPr id="7" name="QB_7_AN.319_1#c49d394fa.blank?pid=99c7881a4&amp;color=0,0,0&amp;vpa=156&amp;vtp=1&amp;bbb=1"/>
          <p:cNvSpPr/>
          <p:nvPr/>
        </p:nvSpPr>
        <p:spPr>
          <a:xfrm>
            <a:off x="1867567" y="3641793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但向上申诉不被许可。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0_1#5d3f30577?pid=99c7881a4&amp;color=0,0,0&amp;vtp=1&amp;bt=1&amp;bbb=1&amp;hb=1"/>
          <p:cNvSpPr/>
          <p:nvPr/>
        </p:nvSpPr>
        <p:spPr>
          <a:xfrm>
            <a:off x="612648" y="468000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臣无祖母，无以至今日；祖母无臣，无以终余年。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endParaRPr lang="en-US" altLang="zh-CN" sz="2800" dirty="0"/>
          </a:p>
        </p:txBody>
      </p:sp>
      <p:sp>
        <p:nvSpPr>
          <p:cNvPr id="3" name="QB_7_AN.321_1#5d3f30577.blank?pid=99c7881a4&amp;color=0,0,0&amp;vpa=157&amp;vtp=1&amp;bbb=1"/>
          <p:cNvSpPr/>
          <p:nvPr/>
        </p:nvSpPr>
        <p:spPr>
          <a:xfrm>
            <a:off x="1854867" y="1085220"/>
            <a:ext cx="66865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固定句式，“无以”，没有什么可以用来。</a:t>
            </a:r>
            <a:endParaRPr lang="en-US" altLang="zh-CN" sz="2800" dirty="0"/>
          </a:p>
        </p:txBody>
      </p:sp>
      <p:sp>
        <p:nvSpPr>
          <p:cNvPr id="4" name="QB_7_AN.322_1#5d3f30577.blank?pid=99c7881a4&amp;color=0,0,0&amp;vpa=158&amp;vtp=1&amp;bbb=1&amp;hb=1"/>
          <p:cNvSpPr/>
          <p:nvPr/>
        </p:nvSpPr>
        <p:spPr>
          <a:xfrm>
            <a:off x="612648" y="1732920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（如果）没有祖母，就无从（长大）以至今日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；祖母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如果）没有我的照顾，就不能度过剩下的岁月。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3_1#7088d28ea?pid=aa6310b8a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积累成语（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请根据词义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在横线上填写恰当的成语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324_1#c3cb4c96b?pid=7088d28ea&amp;color=0,0,0&amp;vtp=1&amp;bbb=1"/>
          <p:cNvSpPr/>
          <p:nvPr/>
        </p:nvSpPr>
        <p:spPr>
          <a:xfrm>
            <a:off x="612648" y="1111318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困苦孤单，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没有依靠。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：孤单无依靠地独自生活。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：身体和影子互相安慰。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：太阳快要落山，比喻人的寿命即将终了。</a:t>
            </a:r>
            <a:endParaRPr lang="en-US" altLang="zh-CN" sz="2800" dirty="0"/>
          </a:p>
        </p:txBody>
      </p:sp>
      <p:sp>
        <p:nvSpPr>
          <p:cNvPr id="4" name="QB_7_AN.325_1#c3cb4c96b.blank?pid=7088d28ea&amp;color=0,0,0&amp;vpa=159&amp;vtp=1&amp;bbb=1"/>
          <p:cNvSpPr/>
          <p:nvPr/>
        </p:nvSpPr>
        <p:spPr>
          <a:xfrm>
            <a:off x="978566" y="1080838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孤苦伶仃</a:t>
            </a:r>
            <a:endParaRPr lang="en-US" altLang="zh-CN" sz="2800" dirty="0"/>
          </a:p>
        </p:txBody>
      </p:sp>
      <p:sp>
        <p:nvSpPr>
          <p:cNvPr id="6" name="QB_7_AN.327_1#c3cb4c96b.blank?pid=7088d28ea&amp;color=0,0,0&amp;vpa=160&amp;vtp=1&amp;bbb=1"/>
          <p:cNvSpPr/>
          <p:nvPr/>
        </p:nvSpPr>
        <p:spPr>
          <a:xfrm>
            <a:off x="978566" y="1728538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茕茕孑立</a:t>
            </a:r>
            <a:endParaRPr lang="en-US" altLang="zh-CN" sz="2800" dirty="0"/>
          </a:p>
        </p:txBody>
      </p:sp>
      <p:sp>
        <p:nvSpPr>
          <p:cNvPr id="8" name="QB_7_AN.329_1#c3cb4c96b.blank?pid=7088d28ea&amp;color=0,0,0&amp;vpa=161&amp;vtp=1&amp;bbb=1"/>
          <p:cNvSpPr/>
          <p:nvPr/>
        </p:nvSpPr>
        <p:spPr>
          <a:xfrm>
            <a:off x="978566" y="2376238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形影相吊</a:t>
            </a:r>
            <a:endParaRPr lang="en-US" altLang="zh-CN" sz="2800" dirty="0"/>
          </a:p>
        </p:txBody>
      </p:sp>
      <p:sp>
        <p:nvSpPr>
          <p:cNvPr id="10" name="QB_7_AN.331_1#c3cb4c96b.blank?pid=7088d28ea&amp;color=0,0,0&amp;vpa=162&amp;vtp=1&amp;bbb=1"/>
          <p:cNvSpPr/>
          <p:nvPr/>
        </p:nvSpPr>
        <p:spPr>
          <a:xfrm>
            <a:off x="978566" y="3002983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日薄西山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32_1#1d436e552?pid=7088d28ea&amp;color=0,0,0&amp;mp=1&amp;vtp=1&amp;bt=1&amp;bbb=1"/>
          <p:cNvSpPr/>
          <p:nvPr/>
        </p:nvSpPr>
        <p:spPr>
          <a:xfrm>
            <a:off x="612648" y="466344"/>
            <a:ext cx="10963656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只剩下微弱的一口气，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形容临近死亡。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：寿命不长，即将死亡或覆灭。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：早晨不能想到晚上怎样，意思是随时都可能离世。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：旧时迷信说法认为天与地能主宰人间一切，主持公道，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常用于古代盟誓中。</a:t>
            </a:r>
            <a:endParaRPr lang="en-US" altLang="zh-CN" sz="2800" dirty="0"/>
          </a:p>
        </p:txBody>
      </p:sp>
      <p:sp>
        <p:nvSpPr>
          <p:cNvPr id="3" name="QB_7_AN.333_1#1d436e552.blank?pid=7088d28ea&amp;color=0,0,0&amp;mp=1&amp;vpa=163&amp;vtp=1&amp;bbb=1"/>
          <p:cNvSpPr/>
          <p:nvPr/>
        </p:nvSpPr>
        <p:spPr>
          <a:xfrm>
            <a:off x="978566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气息奄奄</a:t>
            </a:r>
            <a:endParaRPr lang="en-US" altLang="zh-CN" sz="2800" dirty="0"/>
          </a:p>
        </p:txBody>
      </p:sp>
      <p:sp>
        <p:nvSpPr>
          <p:cNvPr id="5" name="QB_7_AN.335_1#1d436e552.blank?pid=7088d28ea&amp;color=0,0,0&amp;vpa=164&amp;vtp=1&amp;bbb=1"/>
          <p:cNvSpPr/>
          <p:nvPr/>
        </p:nvSpPr>
        <p:spPr>
          <a:xfrm>
            <a:off x="978566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人命危浅</a:t>
            </a:r>
            <a:endParaRPr lang="en-US" altLang="zh-CN" sz="2800" dirty="0"/>
          </a:p>
        </p:txBody>
      </p:sp>
      <p:sp>
        <p:nvSpPr>
          <p:cNvPr id="7" name="QB_7_AN.337_1#1d436e552.blank?pid=7088d28ea&amp;color=0,0,0&amp;vpa=165&amp;vtp=1&amp;bbb=1"/>
          <p:cNvSpPr/>
          <p:nvPr/>
        </p:nvSpPr>
        <p:spPr>
          <a:xfrm>
            <a:off x="978566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朝不虑夕</a:t>
            </a:r>
            <a:endParaRPr lang="en-US" altLang="zh-CN" sz="2800" dirty="0"/>
          </a:p>
        </p:txBody>
      </p:sp>
      <p:sp>
        <p:nvSpPr>
          <p:cNvPr id="9" name="QB_7_AN.339_1#1d436e552.blank?pid=7088d28ea&amp;color=0,0,0&amp;vpa=166&amp;vtp=1&amp;bbb=1"/>
          <p:cNvSpPr/>
          <p:nvPr/>
        </p:nvSpPr>
        <p:spPr>
          <a:xfrm>
            <a:off x="978566" y="23789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皇天后土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0_1#3b16ccc65?pid=aa6310b8a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判断正误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T_7_BD.341_1#5ca62cc67?pid=3b16ccc65&amp;color=0,0,0&amp;vtp=1&amp;bbb=1&amp;h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察、举，在本文中指察举制，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它是中国古代选拔官吏的一种制度，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确立于汉武帝时期。(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T_7_AN.342_1#5ca62cc67.bracket?pid=3b16ccc65&amp;color=0,0,0&amp;vpa=167&amp;vtp=1"/>
          <p:cNvSpPr/>
          <p:nvPr/>
        </p:nvSpPr>
        <p:spPr>
          <a:xfrm>
            <a:off x="3937666" y="1745683"/>
            <a:ext cx="4540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  <p:sp>
        <p:nvSpPr>
          <p:cNvPr id="5" name="QT_7_BD.343_1#bf9bb2ee4?pid=3b16ccc65&amp;color=0,0,0&amp;vtp=1&amp;bbb=1&amp;h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孝廉,汉武帝时设立的察举制考试，一种任用官员的科目，孝廉是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顺亲长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、勤能正直”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的意思。(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7_AN.344_1#bf9bb2ee4.bracket?pid=3b16ccc65&amp;color=0,0,0&amp;vpa=168&amp;vtp=1"/>
          <p:cNvSpPr/>
          <p:nvPr/>
        </p:nvSpPr>
        <p:spPr>
          <a:xfrm>
            <a:off x="5085430" y="3022668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7_AS.345_1#bf9bb2ee4?pid=3b16ccc65&amp;color=0,0,0&amp;vtp=1&amp;bbb=1&amp;hb=1"/>
          <p:cNvSpPr/>
          <p:nvPr/>
        </p:nvSpPr>
        <p:spPr>
          <a:xfrm>
            <a:off x="612648" y="3665288"/>
            <a:ext cx="10963656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“孝廉是‘孝顺亲长、勤能正直’的意思”错误。孝廉的意思是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“孝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顺亲长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、廉能正直”。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73778e2?pid=11fe8d212&amp;color=0,0,0&amp;vtp=1&amp;bt=1&amp;bbb=1"/>
          <p:cNvSpPr/>
          <p:nvPr/>
        </p:nvSpPr>
        <p:spPr>
          <a:xfrm>
            <a:off x="612648" y="466344"/>
            <a:ext cx="10963656" cy="5579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000" dirty="0"/>
          </a:p>
        </p:txBody>
      </p:sp>
      <p:pic>
        <p:nvPicPr>
          <p:cNvPr id="3" name="P_6_BD#249b17615?htil=1&amp;pid=bc73778e2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0229" y="1237996"/>
            <a:ext cx="1911096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249b17615?htil=1&amp;pid=bc73778e2&amp;color=0,0,0&amp;vtp=1&amp;bbb=1&amp;hb=1&amp;hs=1"/>
          <p:cNvSpPr/>
          <p:nvPr/>
        </p:nvSpPr>
        <p:spPr>
          <a:xfrm>
            <a:off x="612648" y="1091692"/>
            <a:ext cx="8924544" cy="28573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李密（224—287），一名虔，字令伯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，犍为武阳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今四川彭山）人。晋初散文家。其父早亡，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其母改嫁，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李密自幼由祖母刘氏抚养长大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。跟随名儒谯周学习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问文章著称于世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。为人正直，颇有才干，长于《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左传》。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曾在蜀汉任尚书郎等职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。曾多次出使吴国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，吴人称其有才</a:t>
            </a:r>
            <a:endParaRPr lang="en-US" altLang="zh-CN" sz="2800" dirty="0"/>
          </a:p>
        </p:txBody>
      </p:sp>
      <p:sp>
        <p:nvSpPr>
          <p:cNvPr id="5" name="P_6_BD#249b17615?htil=1&amp;pid=bc73778e2&amp;color=0,0,0&amp;vtp=1&amp;bbb=1&amp;hb=1&amp;hs=1"/>
          <p:cNvSpPr/>
          <p:nvPr/>
        </p:nvSpPr>
        <p:spPr>
          <a:xfrm>
            <a:off x="611994" y="3960368"/>
            <a:ext cx="10968012" cy="22517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。蜀汉灭亡后，晋武帝立太子，征李密为太子洗马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。晋武帝曾几次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征诏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，李密均辞命不从。祖母死后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，出任太子洗马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官至汉中太守。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所著文章言语恳切，表情达意淋漓尽致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有扣人心弦之力。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：《陈情表》《述理论》。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3543392?pid=11fe8d212&amp;color=0,0,0&amp;vtp=1&amp;bt=1&amp;bbb=1"/>
          <p:cNvSpPr/>
          <p:nvPr/>
        </p:nvSpPr>
        <p:spPr>
          <a:xfrm>
            <a:off x="612648" y="466345"/>
            <a:ext cx="10963656" cy="5167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000" dirty="0"/>
          </a:p>
        </p:txBody>
      </p:sp>
      <p:sp>
        <p:nvSpPr>
          <p:cNvPr id="3" name="P_6_BD#831d5dcdd?pid=f03543392&amp;color=0,0,0&amp;vtp=1&amp;bbb=1&amp;hb=1"/>
          <p:cNvSpPr/>
          <p:nvPr/>
        </p:nvSpPr>
        <p:spPr>
          <a:xfrm>
            <a:off x="612648" y="1047115"/>
            <a:ext cx="10963656" cy="51516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公元263年，蜀汉灭亡，李密成为亡国遗臣。265年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，司马炎称帝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建立晋朝，是为晋武帝。晋武帝为了巩固统治，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笼络西蜀人士，大力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征召西蜀名贤到朝中做官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。晋武帝先任命李密为郎中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，但是李密因侍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奉祖母而未应诏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。后来晋武帝征召李密为太子洗马，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催逼甚紧。李密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如果不应诏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，会被误认为心念旧国，容易招来杀身之祸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。司马炎为了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巩固统治提出以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“孝”治理天下。李密抓住了这一点，写下了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《陈情表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这篇表文，再次以祖母年高无人奉养为由婉言辞谢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，以达到暂缓应诏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出仕的目的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。晋武帝看了他的表文，很受感动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，说他在当时的名望不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是虚传的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，就不再勉强他，不但准奏，而且“赐奴婢二人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，使郡县供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其祖母奉膳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2767460?pid=11fe8d212&amp;color=0,0,0&amp;vtp=1&amp;bt=1&amp;bbb=1"/>
          <p:cNvSpPr/>
          <p:nvPr/>
        </p:nvSpPr>
        <p:spPr>
          <a:xfrm>
            <a:off x="612648" y="466344"/>
            <a:ext cx="10963656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6_BD#beadee43d?pid=a62767460&amp;color=0,0,0&amp;vtp=1&amp;bbb=1&amp;hb=1"/>
          <p:cNvSpPr/>
          <p:nvPr/>
        </p:nvSpPr>
        <p:spPr>
          <a:xfrm>
            <a:off x="612648" y="1144778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“表”是中国古代向帝王上书陈情言事的一种特殊文体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，也是封建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社会臣下对皇帝有所陈述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、请求、建议，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抒发己志时用的一种文体。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在古代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，臣子写给君王的呈文有各种不同的名称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。战国时期统称为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书”，如乐毅《报燕惠王书》、李斯《谏逐客书》。“书”是书信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、意见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书的总称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。到了汉代，则分为章、奏、表、议四类。刘勰说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：“章以谢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，奏以按劾，表以陈请，议以执异。”表文的内容多有叙有议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13092</Words>
  <Application>WPS 演示</Application>
  <PresentationFormat>宽屏</PresentationFormat>
  <Paragraphs>898</Paragraphs>
  <Slides>67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3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Cambria Math</vt:lpstr>
      <vt:lpstr>Calibri</vt:lpstr>
      <vt:lpstr>Arial Unicode MS</vt:lpstr>
      <vt:lpstr>等线</vt:lpstr>
      <vt:lpstr>楷体</vt:lpstr>
      <vt:lpstr>Calibri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9</cp:revision>
  <dcterms:created xsi:type="dcterms:W3CDTF">2025-07-25T03:33:00Z</dcterms:created>
  <dcterms:modified xsi:type="dcterms:W3CDTF">2025-09-04T03:33:46Z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483EF60AD28C4BAEBAF77F439C40B3DD_12</vt:lpwstr>
  </property>
  <property fmtid="{D5CDD505-2E9C-101B-9397-08002B2CF9AE}" pid="3" name="KSOProductBuildVer">
    <vt:lpwstr>2052-12.1.0.22529</vt:lpwstr>
  </property>
</Properties>
</file>